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3" r:id="rId6"/>
    <p:sldId id="260" r:id="rId7"/>
    <p:sldId id="261" r:id="rId8"/>
    <p:sldId id="262" r:id="rId9"/>
    <p:sldId id="264" r:id="rId10"/>
    <p:sldId id="268" r:id="rId11"/>
    <p:sldId id="266" r:id="rId12"/>
    <p:sldId id="267" r:id="rId13"/>
    <p:sldId id="269" r:id="rId14"/>
    <p:sldId id="26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97BCA-FE76-4A02-B342-041D358A0FBD}" v="22" dt="2026-08-16T12:34:26.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04" autoAdjust="0"/>
    <p:restoredTop sz="94660"/>
  </p:normalViewPr>
  <p:slideViewPr>
    <p:cSldViewPr snapToGrid="0">
      <p:cViewPr varScale="1">
        <p:scale>
          <a:sx n="78" d="100"/>
          <a:sy n="78" d="100"/>
        </p:scale>
        <p:origin x="84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8DFAC4-105B-4081-AAC1-F1AD6636930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0131AB-5518-42B5-86FA-A8F757CCF866}">
      <dgm:prSet/>
      <dgm:spPr/>
      <dgm:t>
        <a:bodyPr/>
        <a:lstStyle/>
        <a:p>
          <a:r>
            <a:rPr lang="et-EE"/>
            <a:t>Eellugu Balti apellist MRP/AEG ja Hirvepargini</a:t>
          </a:r>
          <a:endParaRPr lang="en-US"/>
        </a:p>
      </dgm:t>
    </dgm:pt>
    <dgm:pt modelId="{25137819-5216-408B-956C-2F22347418E3}" type="parTrans" cxnId="{9B5CDC7D-46B0-4A78-B375-DF5D5A1F4CF3}">
      <dgm:prSet/>
      <dgm:spPr/>
      <dgm:t>
        <a:bodyPr/>
        <a:lstStyle/>
        <a:p>
          <a:endParaRPr lang="en-US"/>
        </a:p>
      </dgm:t>
    </dgm:pt>
    <dgm:pt modelId="{B03AB953-6242-4E93-AF17-34B53F2CC2EE}" type="sibTrans" cxnId="{9B5CDC7D-46B0-4A78-B375-DF5D5A1F4CF3}">
      <dgm:prSet/>
      <dgm:spPr/>
      <dgm:t>
        <a:bodyPr/>
        <a:lstStyle/>
        <a:p>
          <a:endParaRPr lang="en-US"/>
        </a:p>
      </dgm:t>
    </dgm:pt>
    <dgm:pt modelId="{24B6C058-5AE7-4F05-BA94-0A61967B1BF6}">
      <dgm:prSet/>
      <dgm:spPr/>
      <dgm:t>
        <a:bodyPr/>
        <a:lstStyle/>
        <a:p>
          <a:r>
            <a:rPr lang="et-EE" dirty="0"/>
            <a:t>Muinsuskaitseliikumisest fosforiidisõja  ja IME’ </a:t>
          </a:r>
          <a:r>
            <a:rPr lang="et-EE" dirty="0" err="1"/>
            <a:t>ni</a:t>
          </a:r>
          <a:endParaRPr lang="en-US" dirty="0"/>
        </a:p>
      </dgm:t>
    </dgm:pt>
    <dgm:pt modelId="{F7168C9A-E661-4B08-AACF-A47889EF22E5}" type="parTrans" cxnId="{9D925F57-8CAE-4D56-A61D-F3A23ABDC0F0}">
      <dgm:prSet/>
      <dgm:spPr/>
      <dgm:t>
        <a:bodyPr/>
        <a:lstStyle/>
        <a:p>
          <a:endParaRPr lang="en-US"/>
        </a:p>
      </dgm:t>
    </dgm:pt>
    <dgm:pt modelId="{EE73C0FA-B1DB-472F-A8E6-5666B1106EEC}" type="sibTrans" cxnId="{9D925F57-8CAE-4D56-A61D-F3A23ABDC0F0}">
      <dgm:prSet/>
      <dgm:spPr/>
      <dgm:t>
        <a:bodyPr/>
        <a:lstStyle/>
        <a:p>
          <a:endParaRPr lang="en-US"/>
        </a:p>
      </dgm:t>
    </dgm:pt>
    <dgm:pt modelId="{075DD4D9-D5E8-4FA5-9A7E-BD943C62B493}">
      <dgm:prSet/>
      <dgm:spPr/>
      <dgm:t>
        <a:bodyPr/>
        <a:lstStyle/>
        <a:p>
          <a:r>
            <a:rPr lang="et-EE"/>
            <a:t>Rahvarinde sünnist ja tõusust suveräänsusdeklaratsioonini</a:t>
          </a:r>
          <a:endParaRPr lang="en-US"/>
        </a:p>
      </dgm:t>
    </dgm:pt>
    <dgm:pt modelId="{33FE913B-97FE-4083-B02F-B159C8210323}" type="parTrans" cxnId="{42478001-AFDC-4DDE-B6FB-E5940E9BB924}">
      <dgm:prSet/>
      <dgm:spPr/>
      <dgm:t>
        <a:bodyPr/>
        <a:lstStyle/>
        <a:p>
          <a:endParaRPr lang="en-US"/>
        </a:p>
      </dgm:t>
    </dgm:pt>
    <dgm:pt modelId="{26AD3E09-C3C4-46A8-823B-8DCC48269DB1}" type="sibTrans" cxnId="{42478001-AFDC-4DDE-B6FB-E5940E9BB924}">
      <dgm:prSet/>
      <dgm:spPr/>
      <dgm:t>
        <a:bodyPr/>
        <a:lstStyle/>
        <a:p>
          <a:endParaRPr lang="en-US"/>
        </a:p>
      </dgm:t>
    </dgm:pt>
    <dgm:pt modelId="{41E45A9E-A2F2-46B0-B22E-81B8F47D1963}">
      <dgm:prSet/>
      <dgm:spPr/>
      <dgm:t>
        <a:bodyPr/>
        <a:lstStyle/>
        <a:p>
          <a:r>
            <a:rPr lang="et-EE" dirty="0"/>
            <a:t>Eesti kodanike registreerimisest  Balti ketini ja MRP tühistamiseni Moskvas</a:t>
          </a:r>
          <a:endParaRPr lang="en-US" dirty="0"/>
        </a:p>
      </dgm:t>
    </dgm:pt>
    <dgm:pt modelId="{738349ED-AC0C-4576-A06C-DEC0FA7CBF94}" type="parTrans" cxnId="{8848D5B5-A31D-4A1B-86CD-D8B491F13E2B}">
      <dgm:prSet/>
      <dgm:spPr/>
      <dgm:t>
        <a:bodyPr/>
        <a:lstStyle/>
        <a:p>
          <a:endParaRPr lang="en-US"/>
        </a:p>
      </dgm:t>
    </dgm:pt>
    <dgm:pt modelId="{74F889C4-0FDE-48AB-9A6B-6606ED9A5097}" type="sibTrans" cxnId="{8848D5B5-A31D-4A1B-86CD-D8B491F13E2B}">
      <dgm:prSet/>
      <dgm:spPr/>
      <dgm:t>
        <a:bodyPr/>
        <a:lstStyle/>
        <a:p>
          <a:endParaRPr lang="en-US"/>
        </a:p>
      </dgm:t>
    </dgm:pt>
    <dgm:pt modelId="{7ED142AE-4785-49F7-835D-7512B4C88CA5}">
      <dgm:prSet/>
      <dgm:spPr/>
      <dgm:t>
        <a:bodyPr/>
        <a:lstStyle/>
        <a:p>
          <a:r>
            <a:rPr lang="et-EE" dirty="0"/>
            <a:t>Eesti Kongressi ja Ülemnõukogu valimistest omavalitsuste taastamiseni</a:t>
          </a:r>
          <a:endParaRPr lang="en-US" dirty="0"/>
        </a:p>
      </dgm:t>
    </dgm:pt>
    <dgm:pt modelId="{1819A365-18B6-4575-A5D2-F741528A0D5E}" type="parTrans" cxnId="{E981D89D-1839-4824-AB45-434FF1A6A01E}">
      <dgm:prSet/>
      <dgm:spPr/>
      <dgm:t>
        <a:bodyPr/>
        <a:lstStyle/>
        <a:p>
          <a:endParaRPr lang="en-US"/>
        </a:p>
      </dgm:t>
    </dgm:pt>
    <dgm:pt modelId="{60207252-1D32-4C1B-9D71-6684D0D087EF}" type="sibTrans" cxnId="{E981D89D-1839-4824-AB45-434FF1A6A01E}">
      <dgm:prSet/>
      <dgm:spPr/>
      <dgm:t>
        <a:bodyPr/>
        <a:lstStyle/>
        <a:p>
          <a:endParaRPr lang="en-US"/>
        </a:p>
      </dgm:t>
    </dgm:pt>
    <dgm:pt modelId="{AC865ABF-23BF-442C-9D52-B40B3C26E04A}">
      <dgm:prSet/>
      <dgm:spPr/>
      <dgm:t>
        <a:bodyPr/>
        <a:lstStyle/>
        <a:p>
          <a:r>
            <a:rPr lang="et-EE" dirty="0"/>
            <a:t>Üleminekuperioodi välja kuulutamisest  Põhiseaduse rahvahääletuseni</a:t>
          </a:r>
          <a:endParaRPr lang="en-US" dirty="0"/>
        </a:p>
      </dgm:t>
    </dgm:pt>
    <dgm:pt modelId="{866C01A3-AC66-4C67-B772-717E0FBC23F2}" type="parTrans" cxnId="{7F3678A6-FB6F-4C54-B32D-E9934FB42D97}">
      <dgm:prSet/>
      <dgm:spPr/>
      <dgm:t>
        <a:bodyPr/>
        <a:lstStyle/>
        <a:p>
          <a:endParaRPr lang="en-US"/>
        </a:p>
      </dgm:t>
    </dgm:pt>
    <dgm:pt modelId="{D9281328-1683-4519-8736-0557C37AFF7C}" type="sibTrans" cxnId="{7F3678A6-FB6F-4C54-B32D-E9934FB42D97}">
      <dgm:prSet/>
      <dgm:spPr/>
      <dgm:t>
        <a:bodyPr/>
        <a:lstStyle/>
        <a:p>
          <a:endParaRPr lang="en-US"/>
        </a:p>
      </dgm:t>
    </dgm:pt>
    <dgm:pt modelId="{A443D51E-F44C-4391-899A-9D08CBC617ED}" type="pres">
      <dgm:prSet presAssocID="{D28DFAC4-105B-4081-AAC1-F1AD66369304}" presName="diagram" presStyleCnt="0">
        <dgm:presLayoutVars>
          <dgm:dir/>
          <dgm:resizeHandles val="exact"/>
        </dgm:presLayoutVars>
      </dgm:prSet>
      <dgm:spPr/>
    </dgm:pt>
    <dgm:pt modelId="{4C4ED22D-D9E6-4728-9401-EE6785528017}" type="pres">
      <dgm:prSet presAssocID="{7D0131AB-5518-42B5-86FA-A8F757CCF866}" presName="node" presStyleLbl="node1" presStyleIdx="0" presStyleCnt="6">
        <dgm:presLayoutVars>
          <dgm:bulletEnabled val="1"/>
        </dgm:presLayoutVars>
      </dgm:prSet>
      <dgm:spPr/>
    </dgm:pt>
    <dgm:pt modelId="{F8470D1A-0D84-4CD5-A19D-42372BEE18A1}" type="pres">
      <dgm:prSet presAssocID="{B03AB953-6242-4E93-AF17-34B53F2CC2EE}" presName="sibTrans" presStyleCnt="0"/>
      <dgm:spPr/>
    </dgm:pt>
    <dgm:pt modelId="{FBE18616-1802-4579-BE2E-DABA6BA12E9A}" type="pres">
      <dgm:prSet presAssocID="{24B6C058-5AE7-4F05-BA94-0A61967B1BF6}" presName="node" presStyleLbl="node1" presStyleIdx="1" presStyleCnt="6">
        <dgm:presLayoutVars>
          <dgm:bulletEnabled val="1"/>
        </dgm:presLayoutVars>
      </dgm:prSet>
      <dgm:spPr/>
    </dgm:pt>
    <dgm:pt modelId="{2FAACECA-A4CB-4A8B-973E-0C80C17A697B}" type="pres">
      <dgm:prSet presAssocID="{EE73C0FA-B1DB-472F-A8E6-5666B1106EEC}" presName="sibTrans" presStyleCnt="0"/>
      <dgm:spPr/>
    </dgm:pt>
    <dgm:pt modelId="{49C6D9FF-C795-4C8E-B01E-75A54FCC9826}" type="pres">
      <dgm:prSet presAssocID="{075DD4D9-D5E8-4FA5-9A7E-BD943C62B493}" presName="node" presStyleLbl="node1" presStyleIdx="2" presStyleCnt="6">
        <dgm:presLayoutVars>
          <dgm:bulletEnabled val="1"/>
        </dgm:presLayoutVars>
      </dgm:prSet>
      <dgm:spPr/>
    </dgm:pt>
    <dgm:pt modelId="{1DB38627-9E67-4ABC-9544-0D9665453E9D}" type="pres">
      <dgm:prSet presAssocID="{26AD3E09-C3C4-46A8-823B-8DCC48269DB1}" presName="sibTrans" presStyleCnt="0"/>
      <dgm:spPr/>
    </dgm:pt>
    <dgm:pt modelId="{24779375-9A66-42FB-BCBB-878CE2B6D7C2}" type="pres">
      <dgm:prSet presAssocID="{41E45A9E-A2F2-46B0-B22E-81B8F47D1963}" presName="node" presStyleLbl="node1" presStyleIdx="3" presStyleCnt="6">
        <dgm:presLayoutVars>
          <dgm:bulletEnabled val="1"/>
        </dgm:presLayoutVars>
      </dgm:prSet>
      <dgm:spPr/>
    </dgm:pt>
    <dgm:pt modelId="{25858887-85A7-4C70-90B4-4DC4301D8659}" type="pres">
      <dgm:prSet presAssocID="{74F889C4-0FDE-48AB-9A6B-6606ED9A5097}" presName="sibTrans" presStyleCnt="0"/>
      <dgm:spPr/>
    </dgm:pt>
    <dgm:pt modelId="{C7D25EBD-327D-42AD-BEE9-114117125637}" type="pres">
      <dgm:prSet presAssocID="{7ED142AE-4785-49F7-835D-7512B4C88CA5}" presName="node" presStyleLbl="node1" presStyleIdx="4" presStyleCnt="6">
        <dgm:presLayoutVars>
          <dgm:bulletEnabled val="1"/>
        </dgm:presLayoutVars>
      </dgm:prSet>
      <dgm:spPr/>
    </dgm:pt>
    <dgm:pt modelId="{6621A00F-E4F6-4527-B5AA-3D8120495EBF}" type="pres">
      <dgm:prSet presAssocID="{60207252-1D32-4C1B-9D71-6684D0D087EF}" presName="sibTrans" presStyleCnt="0"/>
      <dgm:spPr/>
    </dgm:pt>
    <dgm:pt modelId="{5281AFF3-826E-4FAF-B43B-F77C49D630A5}" type="pres">
      <dgm:prSet presAssocID="{AC865ABF-23BF-442C-9D52-B40B3C26E04A}" presName="node" presStyleLbl="node1" presStyleIdx="5" presStyleCnt="6">
        <dgm:presLayoutVars>
          <dgm:bulletEnabled val="1"/>
        </dgm:presLayoutVars>
      </dgm:prSet>
      <dgm:spPr/>
    </dgm:pt>
  </dgm:ptLst>
  <dgm:cxnLst>
    <dgm:cxn modelId="{42478001-AFDC-4DDE-B6FB-E5940E9BB924}" srcId="{D28DFAC4-105B-4081-AAC1-F1AD66369304}" destId="{075DD4D9-D5E8-4FA5-9A7E-BD943C62B493}" srcOrd="2" destOrd="0" parTransId="{33FE913B-97FE-4083-B02F-B159C8210323}" sibTransId="{26AD3E09-C3C4-46A8-823B-8DCC48269DB1}"/>
    <dgm:cxn modelId="{478D8A12-FF0E-4A60-9CD1-F7DC75BC4A60}" type="presOf" srcId="{AC865ABF-23BF-442C-9D52-B40B3C26E04A}" destId="{5281AFF3-826E-4FAF-B43B-F77C49D630A5}" srcOrd="0" destOrd="0" presId="urn:microsoft.com/office/officeart/2005/8/layout/default"/>
    <dgm:cxn modelId="{39AE9220-608D-4090-9603-59A275635741}" type="presOf" srcId="{D28DFAC4-105B-4081-AAC1-F1AD66369304}" destId="{A443D51E-F44C-4391-899A-9D08CBC617ED}" srcOrd="0" destOrd="0" presId="urn:microsoft.com/office/officeart/2005/8/layout/default"/>
    <dgm:cxn modelId="{9D925F57-8CAE-4D56-A61D-F3A23ABDC0F0}" srcId="{D28DFAC4-105B-4081-AAC1-F1AD66369304}" destId="{24B6C058-5AE7-4F05-BA94-0A61967B1BF6}" srcOrd="1" destOrd="0" parTransId="{F7168C9A-E661-4B08-AACF-A47889EF22E5}" sibTransId="{EE73C0FA-B1DB-472F-A8E6-5666B1106EEC}"/>
    <dgm:cxn modelId="{F1557A57-0019-41AB-B272-9DCAA7CCB98F}" type="presOf" srcId="{41E45A9E-A2F2-46B0-B22E-81B8F47D1963}" destId="{24779375-9A66-42FB-BCBB-878CE2B6D7C2}" srcOrd="0" destOrd="0" presId="urn:microsoft.com/office/officeart/2005/8/layout/default"/>
    <dgm:cxn modelId="{9B5CDC7D-46B0-4A78-B375-DF5D5A1F4CF3}" srcId="{D28DFAC4-105B-4081-AAC1-F1AD66369304}" destId="{7D0131AB-5518-42B5-86FA-A8F757CCF866}" srcOrd="0" destOrd="0" parTransId="{25137819-5216-408B-956C-2F22347418E3}" sibTransId="{B03AB953-6242-4E93-AF17-34B53F2CC2EE}"/>
    <dgm:cxn modelId="{E981D89D-1839-4824-AB45-434FF1A6A01E}" srcId="{D28DFAC4-105B-4081-AAC1-F1AD66369304}" destId="{7ED142AE-4785-49F7-835D-7512B4C88CA5}" srcOrd="4" destOrd="0" parTransId="{1819A365-18B6-4575-A5D2-F741528A0D5E}" sibTransId="{60207252-1D32-4C1B-9D71-6684D0D087EF}"/>
    <dgm:cxn modelId="{7F3678A6-FB6F-4C54-B32D-E9934FB42D97}" srcId="{D28DFAC4-105B-4081-AAC1-F1AD66369304}" destId="{AC865ABF-23BF-442C-9D52-B40B3C26E04A}" srcOrd="5" destOrd="0" parTransId="{866C01A3-AC66-4C67-B772-717E0FBC23F2}" sibTransId="{D9281328-1683-4519-8736-0557C37AFF7C}"/>
    <dgm:cxn modelId="{8848D5B5-A31D-4A1B-86CD-D8B491F13E2B}" srcId="{D28DFAC4-105B-4081-AAC1-F1AD66369304}" destId="{41E45A9E-A2F2-46B0-B22E-81B8F47D1963}" srcOrd="3" destOrd="0" parTransId="{738349ED-AC0C-4576-A06C-DEC0FA7CBF94}" sibTransId="{74F889C4-0FDE-48AB-9A6B-6606ED9A5097}"/>
    <dgm:cxn modelId="{640A65BF-04CF-4A1F-9CA3-027164CD9E51}" type="presOf" srcId="{7D0131AB-5518-42B5-86FA-A8F757CCF866}" destId="{4C4ED22D-D9E6-4728-9401-EE6785528017}" srcOrd="0" destOrd="0" presId="urn:microsoft.com/office/officeart/2005/8/layout/default"/>
    <dgm:cxn modelId="{7D60C5C4-D9F3-4ADC-8856-80B65A37CC30}" type="presOf" srcId="{075DD4D9-D5E8-4FA5-9A7E-BD943C62B493}" destId="{49C6D9FF-C795-4C8E-B01E-75A54FCC9826}" srcOrd="0" destOrd="0" presId="urn:microsoft.com/office/officeart/2005/8/layout/default"/>
    <dgm:cxn modelId="{46EBF9D1-3E4B-442B-AFCF-F83720BA1084}" type="presOf" srcId="{7ED142AE-4785-49F7-835D-7512B4C88CA5}" destId="{C7D25EBD-327D-42AD-BEE9-114117125637}" srcOrd="0" destOrd="0" presId="urn:microsoft.com/office/officeart/2005/8/layout/default"/>
    <dgm:cxn modelId="{421E28E9-E79A-47CB-BCA0-7E59E38432ED}" type="presOf" srcId="{24B6C058-5AE7-4F05-BA94-0A61967B1BF6}" destId="{FBE18616-1802-4579-BE2E-DABA6BA12E9A}" srcOrd="0" destOrd="0" presId="urn:microsoft.com/office/officeart/2005/8/layout/default"/>
    <dgm:cxn modelId="{544A37FE-B936-4966-BF6B-01714E165710}" type="presParOf" srcId="{A443D51E-F44C-4391-899A-9D08CBC617ED}" destId="{4C4ED22D-D9E6-4728-9401-EE6785528017}" srcOrd="0" destOrd="0" presId="urn:microsoft.com/office/officeart/2005/8/layout/default"/>
    <dgm:cxn modelId="{A17F2882-9595-4735-AD25-067782BB4133}" type="presParOf" srcId="{A443D51E-F44C-4391-899A-9D08CBC617ED}" destId="{F8470D1A-0D84-4CD5-A19D-42372BEE18A1}" srcOrd="1" destOrd="0" presId="urn:microsoft.com/office/officeart/2005/8/layout/default"/>
    <dgm:cxn modelId="{27AE3848-75F1-4379-BC8E-898EC81C8329}" type="presParOf" srcId="{A443D51E-F44C-4391-899A-9D08CBC617ED}" destId="{FBE18616-1802-4579-BE2E-DABA6BA12E9A}" srcOrd="2" destOrd="0" presId="urn:microsoft.com/office/officeart/2005/8/layout/default"/>
    <dgm:cxn modelId="{1A9C9D1D-A09C-46BC-9D15-D3271023341F}" type="presParOf" srcId="{A443D51E-F44C-4391-899A-9D08CBC617ED}" destId="{2FAACECA-A4CB-4A8B-973E-0C80C17A697B}" srcOrd="3" destOrd="0" presId="urn:microsoft.com/office/officeart/2005/8/layout/default"/>
    <dgm:cxn modelId="{4366E6E5-32B8-4D5C-8A4B-21CC54062A89}" type="presParOf" srcId="{A443D51E-F44C-4391-899A-9D08CBC617ED}" destId="{49C6D9FF-C795-4C8E-B01E-75A54FCC9826}" srcOrd="4" destOrd="0" presId="urn:microsoft.com/office/officeart/2005/8/layout/default"/>
    <dgm:cxn modelId="{C93400D4-9CF1-45B6-BC98-B588CF013F81}" type="presParOf" srcId="{A443D51E-F44C-4391-899A-9D08CBC617ED}" destId="{1DB38627-9E67-4ABC-9544-0D9665453E9D}" srcOrd="5" destOrd="0" presId="urn:microsoft.com/office/officeart/2005/8/layout/default"/>
    <dgm:cxn modelId="{5077D4F6-0FD2-453E-84DF-095AE237EEF8}" type="presParOf" srcId="{A443D51E-F44C-4391-899A-9D08CBC617ED}" destId="{24779375-9A66-42FB-BCBB-878CE2B6D7C2}" srcOrd="6" destOrd="0" presId="urn:microsoft.com/office/officeart/2005/8/layout/default"/>
    <dgm:cxn modelId="{4E856CA8-A363-4BCD-BB48-5F08C50DA990}" type="presParOf" srcId="{A443D51E-F44C-4391-899A-9D08CBC617ED}" destId="{25858887-85A7-4C70-90B4-4DC4301D8659}" srcOrd="7" destOrd="0" presId="urn:microsoft.com/office/officeart/2005/8/layout/default"/>
    <dgm:cxn modelId="{6AF75F45-446B-4408-AADE-51B9143E579B}" type="presParOf" srcId="{A443D51E-F44C-4391-899A-9D08CBC617ED}" destId="{C7D25EBD-327D-42AD-BEE9-114117125637}" srcOrd="8" destOrd="0" presId="urn:microsoft.com/office/officeart/2005/8/layout/default"/>
    <dgm:cxn modelId="{9042739C-7CD8-4B9C-825E-2D3D0B571D54}" type="presParOf" srcId="{A443D51E-F44C-4391-899A-9D08CBC617ED}" destId="{6621A00F-E4F6-4527-B5AA-3D8120495EBF}" srcOrd="9" destOrd="0" presId="urn:microsoft.com/office/officeart/2005/8/layout/default"/>
    <dgm:cxn modelId="{D61EE39B-C74C-4E5B-AE7F-7A0CE97486A2}" type="presParOf" srcId="{A443D51E-F44C-4391-899A-9D08CBC617ED}" destId="{5281AFF3-826E-4FAF-B43B-F77C49D630A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ED22D-D9E6-4728-9401-EE6785528017}">
      <dsp:nvSpPr>
        <dsp:cNvPr id="0" name=""/>
        <dsp:cNvSpPr/>
      </dsp:nvSpPr>
      <dsp:spPr>
        <a:xfrm>
          <a:off x="1126165" y="503"/>
          <a:ext cx="2402809" cy="144168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t-EE" sz="1400" kern="1200"/>
            <a:t>Eellugu Balti apellist MRP/AEG ja Hirvepargini</a:t>
          </a:r>
          <a:endParaRPr lang="en-US" sz="1400" kern="1200"/>
        </a:p>
      </dsp:txBody>
      <dsp:txXfrm>
        <a:off x="1126165" y="503"/>
        <a:ext cx="2402809" cy="1441685"/>
      </dsp:txXfrm>
    </dsp:sp>
    <dsp:sp modelId="{FBE18616-1802-4579-BE2E-DABA6BA12E9A}">
      <dsp:nvSpPr>
        <dsp:cNvPr id="0" name=""/>
        <dsp:cNvSpPr/>
      </dsp:nvSpPr>
      <dsp:spPr>
        <a:xfrm>
          <a:off x="3769254" y="503"/>
          <a:ext cx="2402809" cy="144168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t-EE" sz="1400" kern="1200" dirty="0"/>
            <a:t>Muinsuskaitseliikumisest fosforiidisõja  ja IME’ </a:t>
          </a:r>
          <a:r>
            <a:rPr lang="et-EE" sz="1400" kern="1200" dirty="0" err="1"/>
            <a:t>ni</a:t>
          </a:r>
          <a:endParaRPr lang="en-US" sz="1400" kern="1200" dirty="0"/>
        </a:p>
      </dsp:txBody>
      <dsp:txXfrm>
        <a:off x="3769254" y="503"/>
        <a:ext cx="2402809" cy="1441685"/>
      </dsp:txXfrm>
    </dsp:sp>
    <dsp:sp modelId="{49C6D9FF-C795-4C8E-B01E-75A54FCC9826}">
      <dsp:nvSpPr>
        <dsp:cNvPr id="0" name=""/>
        <dsp:cNvSpPr/>
      </dsp:nvSpPr>
      <dsp:spPr>
        <a:xfrm>
          <a:off x="6412344" y="503"/>
          <a:ext cx="2402809" cy="144168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t-EE" sz="1400" kern="1200"/>
            <a:t>Rahvarinde sünnist ja tõusust suveräänsusdeklaratsioonini</a:t>
          </a:r>
          <a:endParaRPr lang="en-US" sz="1400" kern="1200"/>
        </a:p>
      </dsp:txBody>
      <dsp:txXfrm>
        <a:off x="6412344" y="503"/>
        <a:ext cx="2402809" cy="1441685"/>
      </dsp:txXfrm>
    </dsp:sp>
    <dsp:sp modelId="{24779375-9A66-42FB-BCBB-878CE2B6D7C2}">
      <dsp:nvSpPr>
        <dsp:cNvPr id="0" name=""/>
        <dsp:cNvSpPr/>
      </dsp:nvSpPr>
      <dsp:spPr>
        <a:xfrm>
          <a:off x="1126165" y="1682469"/>
          <a:ext cx="2402809" cy="144168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t-EE" sz="1400" kern="1200" dirty="0"/>
            <a:t>Eesti kodanike registreerimisest  Balti ketini ja MRP tühistamiseni Moskvas</a:t>
          </a:r>
          <a:endParaRPr lang="en-US" sz="1400" kern="1200" dirty="0"/>
        </a:p>
      </dsp:txBody>
      <dsp:txXfrm>
        <a:off x="1126165" y="1682469"/>
        <a:ext cx="2402809" cy="1441685"/>
      </dsp:txXfrm>
    </dsp:sp>
    <dsp:sp modelId="{C7D25EBD-327D-42AD-BEE9-114117125637}">
      <dsp:nvSpPr>
        <dsp:cNvPr id="0" name=""/>
        <dsp:cNvSpPr/>
      </dsp:nvSpPr>
      <dsp:spPr>
        <a:xfrm>
          <a:off x="3769254" y="1682469"/>
          <a:ext cx="2402809" cy="144168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t-EE" sz="1400" kern="1200" dirty="0"/>
            <a:t>Eesti Kongressi ja Ülemnõukogu valimistest omavalitsuste taastamiseni</a:t>
          </a:r>
          <a:endParaRPr lang="en-US" sz="1400" kern="1200" dirty="0"/>
        </a:p>
      </dsp:txBody>
      <dsp:txXfrm>
        <a:off x="3769254" y="1682469"/>
        <a:ext cx="2402809" cy="1441685"/>
      </dsp:txXfrm>
    </dsp:sp>
    <dsp:sp modelId="{5281AFF3-826E-4FAF-B43B-F77C49D630A5}">
      <dsp:nvSpPr>
        <dsp:cNvPr id="0" name=""/>
        <dsp:cNvSpPr/>
      </dsp:nvSpPr>
      <dsp:spPr>
        <a:xfrm>
          <a:off x="6412344" y="1682469"/>
          <a:ext cx="2402809" cy="144168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t-EE" sz="1400" kern="1200" dirty="0"/>
            <a:t>Üleminekuperioodi välja kuulutamisest  Põhiseaduse rahvahääletuseni</a:t>
          </a:r>
          <a:endParaRPr lang="en-US" sz="1400" kern="1200" dirty="0"/>
        </a:p>
      </dsp:txBody>
      <dsp:txXfrm>
        <a:off x="6412344" y="1682469"/>
        <a:ext cx="2402809" cy="14416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t-EE"/>
              <a:t>Klõpsake juhteksemplari pealkirja laadi redigeerimiseks</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a:t>Klõpsake juhteksemplari alapealkirja laadi redigeerimiseks</a:t>
            </a:r>
            <a:endParaRPr lang="en-US" dirty="0"/>
          </a:p>
        </p:txBody>
      </p:sp>
      <p:sp>
        <p:nvSpPr>
          <p:cNvPr id="4" name="Date Placeholder 3"/>
          <p:cNvSpPr>
            <a:spLocks noGrp="1"/>
          </p:cNvSpPr>
          <p:nvPr>
            <p:ph type="dt" sz="half" idx="10"/>
          </p:nvPr>
        </p:nvSpPr>
        <p:spPr/>
        <p:txBody>
          <a:bodyPr/>
          <a:lstStyle/>
          <a:p>
            <a:fld id="{959B93A5-C445-48C8-B3EF-E48CD133847F}"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1038707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Vertical Text Placeholder 2"/>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959B93A5-C445-48C8-B3EF-E48CD133847F}"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2582623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959B93A5-C445-48C8-B3EF-E48CD133847F}"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3555996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Content Placeholder 2"/>
          <p:cNvSpPr>
            <a:spLocks noGrp="1"/>
          </p:cNvSpPr>
          <p:nvPr>
            <p:ph idx="1"/>
          </p:nvPr>
        </p:nvSpPr>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959B93A5-C445-48C8-B3EF-E48CD133847F}"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3539180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959B93A5-C445-48C8-B3EF-E48CD133847F}"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462259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Date Placeholder 4"/>
          <p:cNvSpPr>
            <a:spLocks noGrp="1"/>
          </p:cNvSpPr>
          <p:nvPr>
            <p:ph type="dt" sz="half" idx="10"/>
          </p:nvPr>
        </p:nvSpPr>
        <p:spPr/>
        <p:txBody>
          <a:bodyPr/>
          <a:lstStyle/>
          <a:p>
            <a:fld id="{959B93A5-C445-48C8-B3EF-E48CD133847F}"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168620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t-EE"/>
              <a:t>Klõpsake juhteksemplari pealkirja laadi redigeerimiseks</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Content Placeholder 3"/>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Content Placeholder 5"/>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7" name="Date Placeholder 6"/>
          <p:cNvSpPr>
            <a:spLocks noGrp="1"/>
          </p:cNvSpPr>
          <p:nvPr>
            <p:ph type="dt" sz="half" idx="10"/>
          </p:nvPr>
        </p:nvSpPr>
        <p:spPr/>
        <p:txBody>
          <a:bodyPr/>
          <a:lstStyle/>
          <a:p>
            <a:fld id="{959B93A5-C445-48C8-B3EF-E48CD133847F}" type="datetimeFigureOut">
              <a:rPr lang="en-GB" smtClean="0"/>
              <a:t>28/08/2026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3765096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Date Placeholder 2"/>
          <p:cNvSpPr>
            <a:spLocks noGrp="1"/>
          </p:cNvSpPr>
          <p:nvPr>
            <p:ph type="dt" sz="half" idx="10"/>
          </p:nvPr>
        </p:nvSpPr>
        <p:spPr/>
        <p:txBody>
          <a:bodyPr/>
          <a:lstStyle/>
          <a:p>
            <a:fld id="{959B93A5-C445-48C8-B3EF-E48CD133847F}"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1446217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9B93A5-C445-48C8-B3EF-E48CD133847F}"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2037487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Date Placeholder 4"/>
          <p:cNvSpPr>
            <a:spLocks noGrp="1"/>
          </p:cNvSpPr>
          <p:nvPr>
            <p:ph type="dt" sz="half" idx="10"/>
          </p:nvPr>
        </p:nvSpPr>
        <p:spPr/>
        <p:txBody>
          <a:bodyPr/>
          <a:lstStyle/>
          <a:p>
            <a:fld id="{959B93A5-C445-48C8-B3EF-E48CD133847F}"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2995823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t-EE"/>
              <a:t>Pildi lisamiseks klõpsake ikooni</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Date Placeholder 4"/>
          <p:cNvSpPr>
            <a:spLocks noGrp="1"/>
          </p:cNvSpPr>
          <p:nvPr>
            <p:ph type="dt" sz="half" idx="10"/>
          </p:nvPr>
        </p:nvSpPr>
        <p:spPr/>
        <p:txBody>
          <a:bodyPr/>
          <a:lstStyle/>
          <a:p>
            <a:fld id="{959B93A5-C445-48C8-B3EF-E48CD133847F}"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33AB6F-9C0A-48AB-A8F3-FF027A76F133}" type="slidenum">
              <a:rPr lang="en-GB" smtClean="0"/>
              <a:t>‹#›</a:t>
            </a:fld>
            <a:endParaRPr lang="en-GB"/>
          </a:p>
        </p:txBody>
      </p:sp>
    </p:spTree>
    <p:extLst>
      <p:ext uri="{BB962C8B-B14F-4D97-AF65-F5344CB8AC3E}">
        <p14:creationId xmlns:p14="http://schemas.microsoft.com/office/powerpoint/2010/main" val="2102507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9B93A5-C445-48C8-B3EF-E48CD133847F}" type="datetimeFigureOut">
              <a:rPr lang="en-GB" smtClean="0"/>
              <a:t>28/08/2026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33AB6F-9C0A-48AB-A8F3-FF027A76F133}" type="slidenum">
              <a:rPr lang="en-GB" smtClean="0"/>
              <a:t>‹#›</a:t>
            </a:fld>
            <a:endParaRPr lang="en-GB"/>
          </a:p>
        </p:txBody>
      </p:sp>
    </p:spTree>
    <p:extLst>
      <p:ext uri="{BB962C8B-B14F-4D97-AF65-F5344CB8AC3E}">
        <p14:creationId xmlns:p14="http://schemas.microsoft.com/office/powerpoint/2010/main" val="2484543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B40C43D-476D-BB06-37A4-5B888DEB2662}"/>
              </a:ext>
            </a:extLst>
          </p:cNvPr>
          <p:cNvSpPr>
            <a:spLocks noGrp="1"/>
          </p:cNvSpPr>
          <p:nvPr>
            <p:ph type="ctrTitle"/>
          </p:nvPr>
        </p:nvSpPr>
        <p:spPr>
          <a:xfrm>
            <a:off x="1524000" y="1231961"/>
            <a:ext cx="9144000" cy="1963060"/>
          </a:xfrm>
        </p:spPr>
        <p:txBody>
          <a:bodyPr>
            <a:normAutofit/>
          </a:bodyPr>
          <a:lstStyle/>
          <a:p>
            <a:r>
              <a:rPr lang="et-EE" sz="5100" dirty="0">
                <a:solidFill>
                  <a:schemeClr val="tx2">
                    <a:lumMod val="50000"/>
                    <a:lumOff val="50000"/>
                  </a:schemeClr>
                </a:solidFill>
              </a:rPr>
              <a:t>EV Ülemnõukogu rollist Eesti demokraatliku riikluse taastamisel</a:t>
            </a:r>
            <a:endParaRPr lang="en-GB" sz="5100" dirty="0">
              <a:solidFill>
                <a:schemeClr val="tx2">
                  <a:lumMod val="50000"/>
                  <a:lumOff val="50000"/>
                </a:schemeClr>
              </a:solidFill>
            </a:endParaRPr>
          </a:p>
        </p:txBody>
      </p:sp>
      <p:sp>
        <p:nvSpPr>
          <p:cNvPr id="3" name="Alapealkiri 2">
            <a:extLst>
              <a:ext uri="{FF2B5EF4-FFF2-40B4-BE49-F238E27FC236}">
                <a16:creationId xmlns:a16="http://schemas.microsoft.com/office/drawing/2014/main" id="{38E613EE-76D4-F388-59BE-1F1ECC837AF9}"/>
              </a:ext>
            </a:extLst>
          </p:cNvPr>
          <p:cNvSpPr>
            <a:spLocks noGrp="1"/>
          </p:cNvSpPr>
          <p:nvPr>
            <p:ph type="subTitle" idx="1"/>
          </p:nvPr>
        </p:nvSpPr>
        <p:spPr>
          <a:xfrm>
            <a:off x="1524000" y="3803712"/>
            <a:ext cx="9144000" cy="1563686"/>
          </a:xfrm>
        </p:spPr>
        <p:txBody>
          <a:bodyPr>
            <a:normAutofit/>
          </a:bodyPr>
          <a:lstStyle/>
          <a:p>
            <a:r>
              <a:rPr lang="et-EE" dirty="0"/>
              <a:t>Marju Lauristin</a:t>
            </a:r>
          </a:p>
          <a:p>
            <a:r>
              <a:rPr lang="et-EE" dirty="0"/>
              <a:t>Tartu Ülikooli emeriitprofessor</a:t>
            </a:r>
          </a:p>
          <a:p>
            <a:r>
              <a:rPr lang="et-EE" dirty="0"/>
              <a:t>EV Ülemnõukogu asejuhataja 1990-1992</a:t>
            </a:r>
            <a:endParaRPr lang="en-GB" dirty="0"/>
          </a:p>
        </p:txBody>
      </p:sp>
    </p:spTree>
    <p:extLst>
      <p:ext uri="{BB962C8B-B14F-4D97-AF65-F5344CB8AC3E}">
        <p14:creationId xmlns:p14="http://schemas.microsoft.com/office/powerpoint/2010/main" val="2180503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8802835B-9899-37E5-6D2C-28D49DC03B1C}"/>
              </a:ext>
            </a:extLst>
          </p:cNvPr>
          <p:cNvSpPr>
            <a:spLocks noGrp="1"/>
          </p:cNvSpPr>
          <p:nvPr>
            <p:ph type="title"/>
          </p:nvPr>
        </p:nvSpPr>
        <p:spPr>
          <a:xfrm>
            <a:off x="923544" y="2253996"/>
            <a:ext cx="10942320" cy="3081527"/>
          </a:xfrm>
        </p:spPr>
        <p:txBody>
          <a:bodyPr>
            <a:normAutofit fontScale="90000"/>
          </a:bodyPr>
          <a:lstStyle/>
          <a:p>
            <a:r>
              <a:rPr lang="et-EE" sz="3600" dirty="0">
                <a:solidFill>
                  <a:schemeClr val="tx2">
                    <a:lumMod val="50000"/>
                    <a:lumOff val="50000"/>
                  </a:schemeClr>
                </a:solidFill>
              </a:rPr>
              <a:t>Ülemnõukogu ja Eesti Kongressi kokkuleppel </a:t>
            </a:r>
            <a:br>
              <a:rPr lang="et-EE" sz="3600" dirty="0">
                <a:solidFill>
                  <a:schemeClr val="tx2">
                    <a:lumMod val="50000"/>
                    <a:lumOff val="50000"/>
                  </a:schemeClr>
                </a:solidFill>
              </a:rPr>
            </a:br>
            <a:r>
              <a:rPr lang="et-EE" sz="3600" dirty="0">
                <a:solidFill>
                  <a:schemeClr val="tx2">
                    <a:lumMod val="50000"/>
                    <a:lumOff val="50000"/>
                  </a:schemeClr>
                </a:solidFill>
              </a:rPr>
              <a:t>20. augustil 1990 vastu võetud otsus Eesti riigi iseseisvusest taastas sümboolselt eesti rahva kui  demokraatliku riigivõimu kandja ühtsuse, mille  oli lõhestanud nõukogude okupatsioon</a:t>
            </a:r>
            <a:br>
              <a:rPr lang="en-GB" dirty="0"/>
            </a:br>
            <a:endParaRPr lang="en-GB" dirty="0"/>
          </a:p>
        </p:txBody>
      </p:sp>
    </p:spTree>
    <p:extLst>
      <p:ext uri="{BB962C8B-B14F-4D97-AF65-F5344CB8AC3E}">
        <p14:creationId xmlns:p14="http://schemas.microsoft.com/office/powerpoint/2010/main" val="3901794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6434BAD-01BC-73DF-0740-36F05170D4A4}"/>
              </a:ext>
            </a:extLst>
          </p:cNvPr>
          <p:cNvSpPr>
            <a:spLocks noGrp="1"/>
          </p:cNvSpPr>
          <p:nvPr>
            <p:ph type="title"/>
          </p:nvPr>
        </p:nvSpPr>
        <p:spPr>
          <a:xfrm>
            <a:off x="1043631" y="809898"/>
            <a:ext cx="9942716" cy="1554480"/>
          </a:xfrm>
        </p:spPr>
        <p:txBody>
          <a:bodyPr anchor="ctr">
            <a:normAutofit fontScale="90000"/>
          </a:bodyPr>
          <a:lstStyle/>
          <a:p>
            <a:r>
              <a:rPr lang="et-EE" sz="3700" dirty="0">
                <a:solidFill>
                  <a:schemeClr val="tx2">
                    <a:lumMod val="50000"/>
                    <a:lumOff val="50000"/>
                  </a:schemeClr>
                </a:solidFill>
              </a:rPr>
              <a:t>EV Ülemnõukogu tõi  Eesti riigi valitsemisesse tagasi mitmeparteilise parlamentaarse demokraatia praktikad</a:t>
            </a:r>
            <a:endParaRPr lang="en-GB" sz="3700"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2D941E93-A90F-F38E-B9AF-55387896CF4E}"/>
              </a:ext>
            </a:extLst>
          </p:cNvPr>
          <p:cNvSpPr>
            <a:spLocks noGrp="1"/>
          </p:cNvSpPr>
          <p:nvPr>
            <p:ph idx="1"/>
          </p:nvPr>
        </p:nvSpPr>
        <p:spPr>
          <a:xfrm>
            <a:off x="898724" y="2364378"/>
            <a:ext cx="9941319" cy="3476050"/>
          </a:xfrm>
        </p:spPr>
        <p:txBody>
          <a:bodyPr anchor="ctr">
            <a:normAutofit fontScale="92500" lnSpcReduction="10000"/>
          </a:bodyPr>
          <a:lstStyle/>
          <a:p>
            <a:r>
              <a:rPr lang="et-EE" sz="2000" dirty="0"/>
              <a:t>Erinevalt nõukogudeaegsest ENSV Ülemnõukogust, aga ka Eesti Kongressist, töötasid  EV Ülemnõukogu saadikud täie töökoormusega  5 päeva nädalas. </a:t>
            </a:r>
          </a:p>
          <a:p>
            <a:r>
              <a:rPr lang="et-EE" sz="2000" dirty="0"/>
              <a:t>Ülemnõukogu struktuur vastas klassikalisele demokraatliku riigi parlamendi töökorraldusele: kõik ÜN liikmed tegutsesid valdkonnapõhistes alalistes komisjonides ja olid jaotunud  poliitilisteks saadikurühmadeks. </a:t>
            </a:r>
          </a:p>
          <a:p>
            <a:r>
              <a:rPr lang="et-EE" sz="2000" dirty="0"/>
              <a:t>Lisaks alalistele komisjonidele loodi ajutisi komisjone ja töörühmi vastuolulisemate sõlmküsimuste (näiteks omandireform,  kodakondsus) arutamiseks ja poliitilise kokkuleppele jõudmiseks</a:t>
            </a:r>
          </a:p>
          <a:p>
            <a:r>
              <a:rPr lang="et-EE" sz="2000" dirty="0"/>
              <a:t>Alates 2. juulist võis iga saadik kuuluda ainult ühte fraktsiooni. Kokku moodustati 13 fraktsiooni. </a:t>
            </a:r>
          </a:p>
          <a:p>
            <a:r>
              <a:rPr lang="et-EE" sz="2000" dirty="0"/>
              <a:t>Parlamentaarse valitsemiskorralduse käivitamisega  lõi  ÜN tugeva aluse Eesti Vabariigi demokraatlikule arengule pärast iseseisvuse taastamist</a:t>
            </a:r>
            <a:endParaRPr lang="en-GB" sz="2000" dirty="0"/>
          </a:p>
        </p:txBody>
      </p:sp>
    </p:spTree>
    <p:extLst>
      <p:ext uri="{BB962C8B-B14F-4D97-AF65-F5344CB8AC3E}">
        <p14:creationId xmlns:p14="http://schemas.microsoft.com/office/powerpoint/2010/main" val="2415923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FB2FC7E-7419-F1EA-6E8E-50E7C7C4D0ED}"/>
              </a:ext>
            </a:extLst>
          </p:cNvPr>
          <p:cNvSpPr>
            <a:spLocks noGrp="1"/>
          </p:cNvSpPr>
          <p:nvPr>
            <p:ph type="title"/>
          </p:nvPr>
        </p:nvSpPr>
        <p:spPr>
          <a:xfrm>
            <a:off x="363126" y="1247274"/>
            <a:ext cx="3047517" cy="4680583"/>
          </a:xfrm>
        </p:spPr>
        <p:style>
          <a:lnRef idx="2">
            <a:schemeClr val="accent4"/>
          </a:lnRef>
          <a:fillRef idx="1">
            <a:schemeClr val="lt1"/>
          </a:fillRef>
          <a:effectRef idx="0">
            <a:schemeClr val="accent4"/>
          </a:effectRef>
          <a:fontRef idx="minor">
            <a:schemeClr val="dk1"/>
          </a:fontRef>
        </p:style>
        <p:txBody>
          <a:bodyPr anchor="ctr">
            <a:normAutofit fontScale="90000"/>
          </a:bodyPr>
          <a:lstStyle/>
          <a:p>
            <a:r>
              <a:rPr lang="et-EE" sz="2000" dirty="0"/>
              <a:t>Ülemnõukogu saadikurühmade struktuuris peegeldus ÜN koosseisu põhikonflikt eestimeelsete ja moskvameelsete saadikute vahel</a:t>
            </a:r>
            <a:br>
              <a:rPr lang="et-EE" sz="2000" dirty="0"/>
            </a:br>
            <a:br>
              <a:rPr lang="et-EE" sz="2000" dirty="0"/>
            </a:br>
            <a:r>
              <a:rPr lang="et-EE" sz="2000" dirty="0"/>
              <a:t>Samas on näha  ka eestimeelsete saadikute erimeelsus iseseisvuse taastamise järel toimuvate muutuste kiiruse ja  radikaalsuse suhtes.</a:t>
            </a:r>
            <a:br>
              <a:rPr lang="et-EE" sz="2000" dirty="0"/>
            </a:br>
            <a:br>
              <a:rPr lang="et-EE" sz="2000" dirty="0"/>
            </a:br>
            <a:r>
              <a:rPr lang="et-EE" sz="2000" dirty="0"/>
              <a:t> Selle erimeelsuse jäljed on tuntavad ka Eesti tänasel poliitilisel maastikul.</a:t>
            </a:r>
            <a:endParaRPr lang="en-GB" sz="2000" dirty="0"/>
          </a:p>
        </p:txBody>
      </p:sp>
      <p:cxnSp>
        <p:nvCxnSpPr>
          <p:cNvPr id="5" name="Sirge noolkonnektor 4">
            <a:extLst>
              <a:ext uri="{FF2B5EF4-FFF2-40B4-BE49-F238E27FC236}">
                <a16:creationId xmlns:a16="http://schemas.microsoft.com/office/drawing/2014/main" id="{C0AF27BD-C84F-D400-D5C1-12A221A840E1}"/>
              </a:ext>
            </a:extLst>
          </p:cNvPr>
          <p:cNvCxnSpPr>
            <a:cxnSpLocks/>
          </p:cNvCxnSpPr>
          <p:nvPr/>
        </p:nvCxnSpPr>
        <p:spPr>
          <a:xfrm>
            <a:off x="7719015" y="1033272"/>
            <a:ext cx="0" cy="438912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 name="Sirge noolkonnektor 8">
            <a:extLst>
              <a:ext uri="{FF2B5EF4-FFF2-40B4-BE49-F238E27FC236}">
                <a16:creationId xmlns:a16="http://schemas.microsoft.com/office/drawing/2014/main" id="{B85D9E9C-C740-D584-352C-0061FD048FC2}"/>
              </a:ext>
            </a:extLst>
          </p:cNvPr>
          <p:cNvCxnSpPr>
            <a:cxnSpLocks/>
          </p:cNvCxnSpPr>
          <p:nvPr/>
        </p:nvCxnSpPr>
        <p:spPr>
          <a:xfrm>
            <a:off x="4727448" y="3428682"/>
            <a:ext cx="5970222"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3BBA33E4-90CB-56FA-BD0E-B2A8304B3A2B}"/>
              </a:ext>
            </a:extLst>
          </p:cNvPr>
          <p:cNvSpPr txBox="1"/>
          <p:nvPr/>
        </p:nvSpPr>
        <p:spPr>
          <a:xfrm>
            <a:off x="6961542" y="490792"/>
            <a:ext cx="1889850" cy="369332"/>
          </a:xfrm>
          <a:prstGeom prst="rect">
            <a:avLst/>
          </a:prstGeom>
          <a:noFill/>
        </p:spPr>
        <p:txBody>
          <a:bodyPr wrap="square" rtlCol="0">
            <a:spAutoFit/>
          </a:bodyPr>
          <a:lstStyle/>
          <a:p>
            <a:r>
              <a:rPr lang="et-EE" dirty="0"/>
              <a:t>Eestimeelsus</a:t>
            </a:r>
            <a:endParaRPr lang="en-GB" dirty="0"/>
          </a:p>
        </p:txBody>
      </p:sp>
      <p:sp>
        <p:nvSpPr>
          <p:cNvPr id="18" name="TextBox 17">
            <a:extLst>
              <a:ext uri="{FF2B5EF4-FFF2-40B4-BE49-F238E27FC236}">
                <a16:creationId xmlns:a16="http://schemas.microsoft.com/office/drawing/2014/main" id="{C841CE23-4FE6-A72D-EF74-2906990C14EB}"/>
              </a:ext>
            </a:extLst>
          </p:cNvPr>
          <p:cNvSpPr txBox="1"/>
          <p:nvPr/>
        </p:nvSpPr>
        <p:spPr>
          <a:xfrm>
            <a:off x="7068311" y="5478128"/>
            <a:ext cx="1921719" cy="369332"/>
          </a:xfrm>
          <a:prstGeom prst="rect">
            <a:avLst/>
          </a:prstGeom>
          <a:noFill/>
        </p:spPr>
        <p:txBody>
          <a:bodyPr wrap="square" rtlCol="0">
            <a:spAutoFit/>
          </a:bodyPr>
          <a:lstStyle/>
          <a:p>
            <a:r>
              <a:rPr lang="et-EE" dirty="0"/>
              <a:t>Venemeelsus</a:t>
            </a:r>
            <a:endParaRPr lang="en-GB" dirty="0"/>
          </a:p>
        </p:txBody>
      </p:sp>
      <p:sp>
        <p:nvSpPr>
          <p:cNvPr id="26" name="TextBox 25">
            <a:extLst>
              <a:ext uri="{FF2B5EF4-FFF2-40B4-BE49-F238E27FC236}">
                <a16:creationId xmlns:a16="http://schemas.microsoft.com/office/drawing/2014/main" id="{7F34D5F9-5277-F9D1-DE1A-2564F5BAD40F}"/>
              </a:ext>
            </a:extLst>
          </p:cNvPr>
          <p:cNvSpPr txBox="1"/>
          <p:nvPr/>
        </p:nvSpPr>
        <p:spPr>
          <a:xfrm>
            <a:off x="3737988" y="3184803"/>
            <a:ext cx="1073898" cy="646331"/>
          </a:xfrm>
          <a:prstGeom prst="rect">
            <a:avLst/>
          </a:prstGeom>
          <a:noFill/>
        </p:spPr>
        <p:txBody>
          <a:bodyPr wrap="square" rtlCol="0">
            <a:spAutoFit/>
          </a:bodyPr>
          <a:lstStyle/>
          <a:p>
            <a:r>
              <a:rPr lang="et-EE" dirty="0"/>
              <a:t>Ettevaat </a:t>
            </a:r>
            <a:r>
              <a:rPr lang="et-EE" dirty="0" err="1"/>
              <a:t>likkus</a:t>
            </a:r>
            <a:endParaRPr lang="en-GB" dirty="0"/>
          </a:p>
        </p:txBody>
      </p:sp>
      <p:sp>
        <p:nvSpPr>
          <p:cNvPr id="28" name="TextBox 27">
            <a:extLst>
              <a:ext uri="{FF2B5EF4-FFF2-40B4-BE49-F238E27FC236}">
                <a16:creationId xmlns:a16="http://schemas.microsoft.com/office/drawing/2014/main" id="{66C0A130-F33F-9480-CE1F-5A1135AA16B9}"/>
              </a:ext>
            </a:extLst>
          </p:cNvPr>
          <p:cNvSpPr txBox="1"/>
          <p:nvPr/>
        </p:nvSpPr>
        <p:spPr>
          <a:xfrm>
            <a:off x="10697670" y="3184803"/>
            <a:ext cx="1138870" cy="646331"/>
          </a:xfrm>
          <a:prstGeom prst="rect">
            <a:avLst/>
          </a:prstGeom>
          <a:noFill/>
        </p:spPr>
        <p:txBody>
          <a:bodyPr wrap="square" rtlCol="0">
            <a:spAutoFit/>
          </a:bodyPr>
          <a:lstStyle/>
          <a:p>
            <a:r>
              <a:rPr lang="et-EE" dirty="0"/>
              <a:t>Radikaalsus</a:t>
            </a:r>
            <a:endParaRPr lang="en-GB" dirty="0"/>
          </a:p>
        </p:txBody>
      </p:sp>
      <p:sp>
        <p:nvSpPr>
          <p:cNvPr id="29" name="TextBox 28">
            <a:extLst>
              <a:ext uri="{FF2B5EF4-FFF2-40B4-BE49-F238E27FC236}">
                <a16:creationId xmlns:a16="http://schemas.microsoft.com/office/drawing/2014/main" id="{91BE7DE4-7F73-5CA1-88C6-54AA4C14027C}"/>
              </a:ext>
            </a:extLst>
          </p:cNvPr>
          <p:cNvSpPr txBox="1"/>
          <p:nvPr/>
        </p:nvSpPr>
        <p:spPr>
          <a:xfrm>
            <a:off x="4713381" y="1284203"/>
            <a:ext cx="1260422" cy="307777"/>
          </a:xfrm>
          <a:prstGeom prst="rect">
            <a:avLst/>
          </a:prstGeom>
          <a:solidFill>
            <a:schemeClr val="accent6">
              <a:lumMod val="75000"/>
            </a:schemeClr>
          </a:solidFill>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r>
              <a:rPr lang="et-EE" sz="1400" dirty="0"/>
              <a:t>Maarahva</a:t>
            </a:r>
            <a:r>
              <a:rPr lang="et-EE" sz="1200" dirty="0"/>
              <a:t> SR</a:t>
            </a:r>
            <a:endParaRPr lang="en-GB" sz="1200" dirty="0"/>
          </a:p>
        </p:txBody>
      </p:sp>
      <p:sp>
        <p:nvSpPr>
          <p:cNvPr id="31" name="TextBox 30">
            <a:extLst>
              <a:ext uri="{FF2B5EF4-FFF2-40B4-BE49-F238E27FC236}">
                <a16:creationId xmlns:a16="http://schemas.microsoft.com/office/drawing/2014/main" id="{4E47B366-681A-B808-1100-E71C0F8754FD}"/>
              </a:ext>
            </a:extLst>
          </p:cNvPr>
          <p:cNvSpPr txBox="1"/>
          <p:nvPr/>
        </p:nvSpPr>
        <p:spPr>
          <a:xfrm>
            <a:off x="6472188" y="1728892"/>
            <a:ext cx="958550" cy="307777"/>
          </a:xfrm>
          <a:prstGeom prst="rect">
            <a:avLst/>
          </a:prstGeom>
          <a:solidFill>
            <a:schemeClr val="accent3">
              <a:lumMod val="40000"/>
              <a:lumOff val="6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t-EE" sz="1400" dirty="0"/>
              <a:t>Rohelised</a:t>
            </a:r>
            <a:endParaRPr lang="en-GB" sz="1400" dirty="0"/>
          </a:p>
        </p:txBody>
      </p:sp>
      <p:sp>
        <p:nvSpPr>
          <p:cNvPr id="32" name="TextBox 31">
            <a:extLst>
              <a:ext uri="{FF2B5EF4-FFF2-40B4-BE49-F238E27FC236}">
                <a16:creationId xmlns:a16="http://schemas.microsoft.com/office/drawing/2014/main" id="{AA123235-2DFB-6683-27DC-1F6DA816071A}"/>
              </a:ext>
            </a:extLst>
          </p:cNvPr>
          <p:cNvSpPr txBox="1"/>
          <p:nvPr/>
        </p:nvSpPr>
        <p:spPr>
          <a:xfrm>
            <a:off x="5596004" y="2249703"/>
            <a:ext cx="1759300" cy="307777"/>
          </a:xfrm>
          <a:prstGeom prst="rect">
            <a:avLst/>
          </a:prstGeom>
          <a:solidFill>
            <a:srgbClr val="C0000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et-EE" sz="1400" dirty="0" err="1"/>
              <a:t>Rahvakeskfraksioon</a:t>
            </a:r>
            <a:endParaRPr lang="en-GB" sz="1400" dirty="0"/>
          </a:p>
        </p:txBody>
      </p:sp>
      <p:sp>
        <p:nvSpPr>
          <p:cNvPr id="33" name="TextBox 32">
            <a:extLst>
              <a:ext uri="{FF2B5EF4-FFF2-40B4-BE49-F238E27FC236}">
                <a16:creationId xmlns:a16="http://schemas.microsoft.com/office/drawing/2014/main" id="{AF1921F8-82DC-687D-327B-E7561AF6C779}"/>
              </a:ext>
            </a:extLst>
          </p:cNvPr>
          <p:cNvSpPr txBox="1"/>
          <p:nvPr/>
        </p:nvSpPr>
        <p:spPr>
          <a:xfrm>
            <a:off x="4495242" y="2753614"/>
            <a:ext cx="2504355" cy="307777"/>
          </a:xfrm>
          <a:prstGeom prst="rect">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t-EE" sz="1400" dirty="0"/>
              <a:t>Sõltumatud Demokraadid</a:t>
            </a:r>
            <a:endParaRPr lang="en-GB" sz="1400" dirty="0"/>
          </a:p>
        </p:txBody>
      </p:sp>
      <p:sp>
        <p:nvSpPr>
          <p:cNvPr id="37" name="TextBox 36">
            <a:extLst>
              <a:ext uri="{FF2B5EF4-FFF2-40B4-BE49-F238E27FC236}">
                <a16:creationId xmlns:a16="http://schemas.microsoft.com/office/drawing/2014/main" id="{25B3E221-A9C6-6F47-377F-075A13BE39FE}"/>
              </a:ext>
            </a:extLst>
          </p:cNvPr>
          <p:cNvSpPr txBox="1"/>
          <p:nvPr/>
        </p:nvSpPr>
        <p:spPr>
          <a:xfrm>
            <a:off x="9734816" y="1378502"/>
            <a:ext cx="1271016" cy="3077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t-EE" sz="1400" dirty="0"/>
              <a:t>Vabariiklased</a:t>
            </a:r>
            <a:endParaRPr lang="en-GB" sz="1400" dirty="0"/>
          </a:p>
        </p:txBody>
      </p:sp>
      <p:sp>
        <p:nvSpPr>
          <p:cNvPr id="42" name="TextBox 41">
            <a:extLst>
              <a:ext uri="{FF2B5EF4-FFF2-40B4-BE49-F238E27FC236}">
                <a16:creationId xmlns:a16="http://schemas.microsoft.com/office/drawing/2014/main" id="{A974CAC8-6360-3C7D-3D50-E6CB1FA38C82}"/>
              </a:ext>
            </a:extLst>
          </p:cNvPr>
          <p:cNvSpPr txBox="1"/>
          <p:nvPr/>
        </p:nvSpPr>
        <p:spPr>
          <a:xfrm>
            <a:off x="9734816" y="928657"/>
            <a:ext cx="1138869" cy="307777"/>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t-EE" sz="1400" dirty="0"/>
              <a:t>Kris-</a:t>
            </a:r>
            <a:r>
              <a:rPr lang="et-EE" sz="1400" dirty="0" err="1"/>
              <a:t>dem</a:t>
            </a:r>
            <a:endParaRPr lang="en-GB" sz="1400" dirty="0"/>
          </a:p>
        </p:txBody>
      </p:sp>
      <p:sp>
        <p:nvSpPr>
          <p:cNvPr id="44" name="TextBox 43">
            <a:extLst>
              <a:ext uri="{FF2B5EF4-FFF2-40B4-BE49-F238E27FC236}">
                <a16:creationId xmlns:a16="http://schemas.microsoft.com/office/drawing/2014/main" id="{19B2A829-B3E8-715F-A729-04E73E5B41F8}"/>
              </a:ext>
            </a:extLst>
          </p:cNvPr>
          <p:cNvSpPr txBox="1"/>
          <p:nvPr/>
        </p:nvSpPr>
        <p:spPr>
          <a:xfrm>
            <a:off x="7969497" y="1711280"/>
            <a:ext cx="696949"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t-EE" sz="1400" dirty="0" err="1"/>
              <a:t>SDem</a:t>
            </a:r>
            <a:endParaRPr lang="en-GB" sz="1400" dirty="0"/>
          </a:p>
        </p:txBody>
      </p:sp>
      <p:sp>
        <p:nvSpPr>
          <p:cNvPr id="45" name="TextBox 44">
            <a:extLst>
              <a:ext uri="{FF2B5EF4-FFF2-40B4-BE49-F238E27FC236}">
                <a16:creationId xmlns:a16="http://schemas.microsoft.com/office/drawing/2014/main" id="{A23FCDF0-09F7-31BF-C2FB-59D1B4088C17}"/>
              </a:ext>
            </a:extLst>
          </p:cNvPr>
          <p:cNvSpPr txBox="1"/>
          <p:nvPr/>
        </p:nvSpPr>
        <p:spPr>
          <a:xfrm>
            <a:off x="7939510" y="1236434"/>
            <a:ext cx="787405" cy="307777"/>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r>
              <a:rPr lang="et-EE" sz="1400" dirty="0"/>
              <a:t>EMKE</a:t>
            </a:r>
            <a:endParaRPr lang="en-GB" sz="1400" dirty="0"/>
          </a:p>
        </p:txBody>
      </p:sp>
      <p:sp>
        <p:nvSpPr>
          <p:cNvPr id="46" name="TextBox 45">
            <a:extLst>
              <a:ext uri="{FF2B5EF4-FFF2-40B4-BE49-F238E27FC236}">
                <a16:creationId xmlns:a16="http://schemas.microsoft.com/office/drawing/2014/main" id="{DCBFA4DB-6473-908E-0BAA-BCEAD373C053}"/>
              </a:ext>
            </a:extLst>
          </p:cNvPr>
          <p:cNvSpPr txBox="1"/>
          <p:nvPr/>
        </p:nvSpPr>
        <p:spPr>
          <a:xfrm>
            <a:off x="8879902" y="1247274"/>
            <a:ext cx="701927" cy="338554"/>
          </a:xfrm>
          <a:prstGeom prst="rect">
            <a:avLst/>
          </a:prstGeom>
          <a:solidFill>
            <a:srgbClr val="FFC000"/>
          </a:solidFill>
        </p:spPr>
        <p:txBody>
          <a:bodyPr wrap="square" rtlCol="0">
            <a:spAutoFit/>
          </a:bodyPr>
          <a:lstStyle/>
          <a:p>
            <a:r>
              <a:rPr lang="et-EE" sz="1600" dirty="0" err="1"/>
              <a:t>Liber</a:t>
            </a:r>
            <a:endParaRPr lang="en-GB" sz="1600" dirty="0"/>
          </a:p>
        </p:txBody>
      </p:sp>
      <p:sp>
        <p:nvSpPr>
          <p:cNvPr id="47" name="TextBox 46">
            <a:extLst>
              <a:ext uri="{FF2B5EF4-FFF2-40B4-BE49-F238E27FC236}">
                <a16:creationId xmlns:a16="http://schemas.microsoft.com/office/drawing/2014/main" id="{72ED0AB0-80D7-707C-3B72-67EC6CF52769}"/>
              </a:ext>
            </a:extLst>
          </p:cNvPr>
          <p:cNvSpPr txBox="1"/>
          <p:nvPr/>
        </p:nvSpPr>
        <p:spPr>
          <a:xfrm>
            <a:off x="4811886" y="3997186"/>
            <a:ext cx="1073899" cy="30777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t-EE" sz="1400" dirty="0"/>
              <a:t>Virumaa</a:t>
            </a:r>
            <a:endParaRPr lang="en-GB" sz="1400" dirty="0"/>
          </a:p>
        </p:txBody>
      </p:sp>
      <p:sp>
        <p:nvSpPr>
          <p:cNvPr id="48" name="TextBox 47">
            <a:extLst>
              <a:ext uri="{FF2B5EF4-FFF2-40B4-BE49-F238E27FC236}">
                <a16:creationId xmlns:a16="http://schemas.microsoft.com/office/drawing/2014/main" id="{2E02CD02-6DC1-FE3A-BDBB-47ED74E8D314}"/>
              </a:ext>
            </a:extLst>
          </p:cNvPr>
          <p:cNvSpPr txBox="1"/>
          <p:nvPr/>
        </p:nvSpPr>
        <p:spPr>
          <a:xfrm>
            <a:off x="4811886" y="4471016"/>
            <a:ext cx="1375601" cy="307777"/>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t-EE" sz="1400" dirty="0"/>
              <a:t>Koostöö</a:t>
            </a:r>
            <a:endParaRPr lang="en-GB" sz="1400" dirty="0"/>
          </a:p>
        </p:txBody>
      </p:sp>
      <p:sp>
        <p:nvSpPr>
          <p:cNvPr id="49" name="TextBox 48">
            <a:extLst>
              <a:ext uri="{FF2B5EF4-FFF2-40B4-BE49-F238E27FC236}">
                <a16:creationId xmlns:a16="http://schemas.microsoft.com/office/drawing/2014/main" id="{1DC95646-E205-C5BB-0720-E8B6EED0EB14}"/>
              </a:ext>
            </a:extLst>
          </p:cNvPr>
          <p:cNvSpPr txBox="1"/>
          <p:nvPr/>
        </p:nvSpPr>
        <p:spPr>
          <a:xfrm>
            <a:off x="9764057" y="4423048"/>
            <a:ext cx="1212534" cy="30777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t-EE" sz="1400" dirty="0" err="1"/>
              <a:t>Võrdõigus</a:t>
            </a:r>
            <a:endParaRPr lang="en-GB" sz="1400" dirty="0"/>
          </a:p>
        </p:txBody>
      </p:sp>
      <p:sp>
        <p:nvSpPr>
          <p:cNvPr id="50" name="TextBox 49">
            <a:extLst>
              <a:ext uri="{FF2B5EF4-FFF2-40B4-BE49-F238E27FC236}">
                <a16:creationId xmlns:a16="http://schemas.microsoft.com/office/drawing/2014/main" id="{EBF79ABA-E1C5-0897-B290-1C7A7CAE1C36}"/>
              </a:ext>
            </a:extLst>
          </p:cNvPr>
          <p:cNvSpPr txBox="1"/>
          <p:nvPr/>
        </p:nvSpPr>
        <p:spPr>
          <a:xfrm>
            <a:off x="8666446" y="4963760"/>
            <a:ext cx="1358944" cy="307777"/>
          </a:xfrm>
          <a:prstGeom prst="rect">
            <a:avLst/>
          </a:prstGeom>
          <a:solidFill>
            <a:srgbClr val="FF0000"/>
          </a:solidFill>
        </p:spPr>
        <p:txBody>
          <a:bodyPr wrap="square" rtlCol="0">
            <a:spAutoFit/>
          </a:bodyPr>
          <a:lstStyle/>
          <a:p>
            <a:r>
              <a:rPr lang="et-EE" sz="1400" dirty="0"/>
              <a:t>Kommunistlik</a:t>
            </a:r>
            <a:endParaRPr lang="en-GB" sz="1400" dirty="0"/>
          </a:p>
        </p:txBody>
      </p:sp>
    </p:spTree>
    <p:extLst>
      <p:ext uri="{BB962C8B-B14F-4D97-AF65-F5344CB8AC3E}">
        <p14:creationId xmlns:p14="http://schemas.microsoft.com/office/powerpoint/2010/main" val="1752067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48DBA08-F05B-FDFD-BC7D-A8CC1FD62FAD}"/>
              </a:ext>
            </a:extLst>
          </p:cNvPr>
          <p:cNvSpPr>
            <a:spLocks noGrp="1"/>
          </p:cNvSpPr>
          <p:nvPr>
            <p:ph type="title"/>
          </p:nvPr>
        </p:nvSpPr>
        <p:spPr/>
        <p:txBody>
          <a:bodyPr/>
          <a:lstStyle/>
          <a:p>
            <a:r>
              <a:rPr lang="et-EE" dirty="0">
                <a:solidFill>
                  <a:schemeClr val="tx2">
                    <a:lumMod val="50000"/>
                    <a:lumOff val="50000"/>
                  </a:schemeClr>
                </a:solidFill>
              </a:rPr>
              <a:t>Ülemnõukogu töö tulemuslikkus</a:t>
            </a:r>
            <a:endParaRPr lang="en-GB"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5BF88920-C55E-7CB7-3B94-7F9C270002FA}"/>
              </a:ext>
            </a:extLst>
          </p:cNvPr>
          <p:cNvSpPr>
            <a:spLocks noGrp="1"/>
          </p:cNvSpPr>
          <p:nvPr>
            <p:ph idx="1"/>
          </p:nvPr>
        </p:nvSpPr>
        <p:spPr/>
        <p:txBody>
          <a:bodyPr/>
          <a:lstStyle/>
          <a:p>
            <a:endParaRPr lang="et-EE" dirty="0"/>
          </a:p>
          <a:p>
            <a:r>
              <a:rPr lang="et-EE" dirty="0"/>
              <a:t>Kokku valmistati </a:t>
            </a:r>
            <a:r>
              <a:rPr lang="en-GB" dirty="0"/>
              <a:t>29. </a:t>
            </a:r>
            <a:r>
              <a:rPr lang="en-GB" dirty="0" err="1"/>
              <a:t>märtsist</a:t>
            </a:r>
            <a:r>
              <a:rPr lang="en-GB" dirty="0"/>
              <a:t> 1990 </a:t>
            </a:r>
            <a:r>
              <a:rPr lang="en-GB" dirty="0" err="1"/>
              <a:t>kuni</a:t>
            </a:r>
            <a:r>
              <a:rPr lang="en-GB" dirty="0"/>
              <a:t> 29. </a:t>
            </a:r>
            <a:r>
              <a:rPr lang="en-GB" dirty="0" err="1"/>
              <a:t>septembrini</a:t>
            </a:r>
            <a:r>
              <a:rPr lang="en-GB" dirty="0"/>
              <a:t> 1992</a:t>
            </a:r>
            <a:r>
              <a:rPr lang="et-EE" dirty="0"/>
              <a:t> ÜN poolt ette ja võeti vastu 155 seadust, 483 otsust ja 23 deklaratsiooni.</a:t>
            </a:r>
          </a:p>
          <a:p>
            <a:r>
              <a:rPr lang="en-GB" dirty="0" err="1"/>
              <a:t>Paljuski</a:t>
            </a:r>
            <a:r>
              <a:rPr lang="en-GB" dirty="0"/>
              <a:t> </a:t>
            </a:r>
            <a:r>
              <a:rPr lang="en-GB" dirty="0" err="1"/>
              <a:t>tänu</a:t>
            </a:r>
            <a:r>
              <a:rPr lang="en-GB" dirty="0"/>
              <a:t> </a:t>
            </a:r>
            <a:r>
              <a:rPr lang="en-GB" dirty="0" err="1"/>
              <a:t>Ülemnõukogus</a:t>
            </a:r>
            <a:r>
              <a:rPr lang="en-GB" dirty="0"/>
              <a:t> </a:t>
            </a:r>
            <a:r>
              <a:rPr lang="en-GB" dirty="0" err="1"/>
              <a:t>tehtud</a:t>
            </a:r>
            <a:r>
              <a:rPr lang="en-GB" dirty="0"/>
              <a:t> </a:t>
            </a:r>
            <a:r>
              <a:rPr lang="en-GB" dirty="0" err="1"/>
              <a:t>eeltööle</a:t>
            </a:r>
            <a:r>
              <a:rPr lang="en-GB" dirty="0"/>
              <a:t> </a:t>
            </a:r>
            <a:r>
              <a:rPr lang="en-GB" dirty="0" err="1"/>
              <a:t>ei</a:t>
            </a:r>
            <a:r>
              <a:rPr lang="en-GB" dirty="0"/>
              <a:t> </a:t>
            </a:r>
            <a:r>
              <a:rPr lang="en-GB" dirty="0" err="1"/>
              <a:t>pidanud</a:t>
            </a:r>
            <a:r>
              <a:rPr lang="en-GB" dirty="0"/>
              <a:t> 1992. </a:t>
            </a:r>
            <a:r>
              <a:rPr lang="en-GB" dirty="0" err="1"/>
              <a:t>aasta</a:t>
            </a:r>
            <a:r>
              <a:rPr lang="en-GB" dirty="0"/>
              <a:t> </a:t>
            </a:r>
            <a:r>
              <a:rPr lang="en-GB" dirty="0" err="1"/>
              <a:t>oktoobris</a:t>
            </a:r>
            <a:r>
              <a:rPr lang="en-GB" dirty="0"/>
              <a:t> </a:t>
            </a:r>
            <a:r>
              <a:rPr lang="en-GB" dirty="0" err="1"/>
              <a:t>valitud</a:t>
            </a:r>
            <a:r>
              <a:rPr lang="en-GB" dirty="0"/>
              <a:t> Riigikogu </a:t>
            </a:r>
            <a:r>
              <a:rPr lang="en-GB" dirty="0" err="1"/>
              <a:t>alustama</a:t>
            </a:r>
            <a:r>
              <a:rPr lang="en-GB" dirty="0"/>
              <a:t> </a:t>
            </a:r>
            <a:r>
              <a:rPr lang="en-GB" dirty="0" err="1"/>
              <a:t>taastatud</a:t>
            </a:r>
            <a:r>
              <a:rPr lang="en-GB" dirty="0"/>
              <a:t> Eesti Vabariigi </a:t>
            </a:r>
            <a:r>
              <a:rPr lang="en-GB" dirty="0" err="1"/>
              <a:t>elu</a:t>
            </a:r>
            <a:r>
              <a:rPr lang="en-GB" dirty="0"/>
              <a:t> </a:t>
            </a:r>
            <a:r>
              <a:rPr lang="en-GB" dirty="0" err="1"/>
              <a:t>korraldavate</a:t>
            </a:r>
            <a:r>
              <a:rPr lang="en-GB" dirty="0"/>
              <a:t> </a:t>
            </a:r>
            <a:r>
              <a:rPr lang="en-GB" dirty="0" err="1"/>
              <a:t>seaduste</a:t>
            </a:r>
            <a:r>
              <a:rPr lang="en-GB" dirty="0"/>
              <a:t> </a:t>
            </a:r>
            <a:r>
              <a:rPr lang="en-GB" dirty="0" err="1"/>
              <a:t>loomisel</a:t>
            </a:r>
            <a:r>
              <a:rPr lang="en-GB" dirty="0"/>
              <a:t> </a:t>
            </a:r>
            <a:r>
              <a:rPr lang="en-GB" dirty="0" err="1"/>
              <a:t>tühjalt</a:t>
            </a:r>
            <a:r>
              <a:rPr lang="en-GB" dirty="0"/>
              <a:t> </a:t>
            </a:r>
            <a:r>
              <a:rPr lang="en-GB" dirty="0" err="1"/>
              <a:t>kohalt</a:t>
            </a:r>
            <a:r>
              <a:rPr lang="en-GB" dirty="0"/>
              <a:t>. </a:t>
            </a:r>
          </a:p>
        </p:txBody>
      </p:sp>
    </p:spTree>
    <p:extLst>
      <p:ext uri="{BB962C8B-B14F-4D97-AF65-F5344CB8AC3E}">
        <p14:creationId xmlns:p14="http://schemas.microsoft.com/office/powerpoint/2010/main" val="634671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20E9E12-A122-BD6A-A7C7-82CA2CEC75EA}"/>
              </a:ext>
            </a:extLst>
          </p:cNvPr>
          <p:cNvSpPr>
            <a:spLocks noGrp="1"/>
          </p:cNvSpPr>
          <p:nvPr>
            <p:ph type="title"/>
          </p:nvPr>
        </p:nvSpPr>
        <p:spPr>
          <a:xfrm>
            <a:off x="1252728" y="1207008"/>
            <a:ext cx="9948672" cy="1124712"/>
          </a:xfrm>
        </p:spPr>
        <p:txBody>
          <a:bodyPr anchor="t">
            <a:normAutofit fontScale="90000"/>
          </a:bodyPr>
          <a:lstStyle/>
          <a:p>
            <a:r>
              <a:rPr lang="et-EE" sz="3700" dirty="0">
                <a:solidFill>
                  <a:schemeClr val="tx2">
                    <a:lumMod val="50000"/>
                    <a:lumOff val="50000"/>
                  </a:schemeClr>
                </a:solidFill>
              </a:rPr>
              <a:t>EV Ülemnõukogu lõi aluse iseseisvuse taastanud  Eesti Vabariigi demokraatlikule parlamentaarsele kultuurile</a:t>
            </a:r>
            <a:endParaRPr lang="en-GB" sz="3700"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0721FC7B-AE12-879F-65CB-C54342B62BD4}"/>
              </a:ext>
            </a:extLst>
          </p:cNvPr>
          <p:cNvSpPr>
            <a:spLocks noGrp="1"/>
          </p:cNvSpPr>
          <p:nvPr>
            <p:ph idx="1"/>
          </p:nvPr>
        </p:nvSpPr>
        <p:spPr>
          <a:xfrm>
            <a:off x="1581912" y="2948939"/>
            <a:ext cx="8586216" cy="2331721"/>
          </a:xfrm>
        </p:spPr>
        <p:txBody>
          <a:bodyPr anchor="t">
            <a:normAutofit/>
          </a:bodyPr>
          <a:lstStyle/>
          <a:p>
            <a:r>
              <a:rPr lang="et-EE" sz="2200" dirty="0"/>
              <a:t>Demokraatlikke protseduure rangelt järgiva, poliitiliselt mitmehäälse ja otsustusvõimelise Eesti parlamendi ellu kutsumine ja sisse töötamine pärast 56 aastat kestnud pausi on EV ÜN  erakordselt oluline panus demokraatliku Eesti riigi taastamisse</a:t>
            </a:r>
          </a:p>
          <a:p>
            <a:r>
              <a:rPr lang="et-EE" sz="2200" dirty="0"/>
              <a:t>ÜN töökultuuri ja kodukorra põhimõtteid võib pidada alusmalliks, mõnes punktis aga koguni eeskujuks tänasele Riigikogule. </a:t>
            </a:r>
            <a:endParaRPr lang="en-GB" sz="2200" dirty="0"/>
          </a:p>
        </p:txBody>
      </p:sp>
    </p:spTree>
    <p:extLst>
      <p:ext uri="{BB962C8B-B14F-4D97-AF65-F5344CB8AC3E}">
        <p14:creationId xmlns:p14="http://schemas.microsoft.com/office/powerpoint/2010/main" val="189069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230E97C-9C2A-EB7A-C4D5-F360356EBF96}"/>
              </a:ext>
            </a:extLst>
          </p:cNvPr>
          <p:cNvSpPr>
            <a:spLocks noGrp="1"/>
          </p:cNvSpPr>
          <p:nvPr>
            <p:ph type="title"/>
          </p:nvPr>
        </p:nvSpPr>
        <p:spPr>
          <a:xfrm>
            <a:off x="1043631" y="809898"/>
            <a:ext cx="9942716" cy="1554480"/>
          </a:xfrm>
        </p:spPr>
        <p:txBody>
          <a:bodyPr anchor="ctr">
            <a:normAutofit/>
          </a:bodyPr>
          <a:lstStyle/>
          <a:p>
            <a:r>
              <a:rPr lang="et-EE" sz="4800" dirty="0">
                <a:solidFill>
                  <a:schemeClr val="tx2">
                    <a:lumMod val="50000"/>
                    <a:lumOff val="50000"/>
                  </a:schemeClr>
                </a:solidFill>
              </a:rPr>
              <a:t>Sissejuhatuseks</a:t>
            </a:r>
            <a:endParaRPr lang="en-GB" sz="4800"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1D484BEA-E439-49D1-97F3-7EBE9B7F2159}"/>
              </a:ext>
            </a:extLst>
          </p:cNvPr>
          <p:cNvSpPr>
            <a:spLocks noGrp="1"/>
          </p:cNvSpPr>
          <p:nvPr>
            <p:ph idx="1"/>
          </p:nvPr>
        </p:nvSpPr>
        <p:spPr>
          <a:xfrm>
            <a:off x="935300" y="2660906"/>
            <a:ext cx="9941319" cy="3124658"/>
          </a:xfrm>
        </p:spPr>
        <p:txBody>
          <a:bodyPr anchor="ctr">
            <a:normAutofit lnSpcReduction="10000"/>
          </a:bodyPr>
          <a:lstStyle/>
          <a:p>
            <a:pPr>
              <a:spcAft>
                <a:spcPts val="800"/>
              </a:spcAft>
              <a:buNone/>
            </a:pPr>
            <a:r>
              <a:rPr lang="et-EE" sz="1900" kern="100" dirty="0">
                <a:effectLst/>
                <a:latin typeface="Aptos" panose="020B0004020202020204" pitchFamily="34" charset="0"/>
                <a:ea typeface="Aptos" panose="020B0004020202020204" pitchFamily="34" charset="0"/>
                <a:cs typeface="Times New Roman" panose="02020603050405020304" pitchFamily="18" charset="0"/>
              </a:rPr>
              <a:t>	Üle poole tänase Eesti elanikest on sündinud pärast Eesti Vabariigi iseseisvuse taastamist 20. augustil 1991. Eesti riigi iseseisvus on neile loomulik olukord. Neile on enesestmõistetav olla vaba inimene vabal maal. Neil on väga raske ette kujutada elu teisel pool Eesti idapiiri, kus need vabadused on jätkuvalt piiratud ja inimestel on pidev hirm riigi omavoli ees. Seetõttu on neil ka raske ette kujutada seda, kuidas sai võimalikuks  laulev revolutsioon, mille kohta kinnistunud pildid meenutavad pigem rokkfestivali kui poliitilist meeleavaldust. Kuid sama raske, ehk võimatumgi on mõista Eesti riigi taastamise kogu keerulist protsessi, selle nimel tegutsenud  erinevate  poliitiliste toimejõudude ja institutsioonide suhteid  ning valikuid, mida tänaseni kirjeldatakse pigem müütide ja  ideoloogiliste uskumuste kui faktide alusel. </a:t>
            </a:r>
            <a:endParaRPr lang="en-GB" sz="19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et-EE" sz="1900" kern="100" dirty="0">
                <a:effectLst/>
                <a:latin typeface="Aptos" panose="020B0004020202020204" pitchFamily="34" charset="0"/>
                <a:ea typeface="Aptos" panose="020B0004020202020204" pitchFamily="34" charset="0"/>
                <a:cs typeface="Times New Roman" panose="02020603050405020304" pitchFamily="18" charset="0"/>
              </a:rPr>
              <a:t> </a:t>
            </a:r>
            <a:endParaRPr lang="en-GB" sz="1900" dirty="0"/>
          </a:p>
        </p:txBody>
      </p:sp>
    </p:spTree>
    <p:extLst>
      <p:ext uri="{BB962C8B-B14F-4D97-AF65-F5344CB8AC3E}">
        <p14:creationId xmlns:p14="http://schemas.microsoft.com/office/powerpoint/2010/main" val="8647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3AB6DA4-3F02-CEC1-659D-26D41C5954AF}"/>
              </a:ext>
            </a:extLst>
          </p:cNvPr>
          <p:cNvSpPr>
            <a:spLocks noGrp="1"/>
          </p:cNvSpPr>
          <p:nvPr>
            <p:ph type="title"/>
          </p:nvPr>
        </p:nvSpPr>
        <p:spPr>
          <a:xfrm>
            <a:off x="1043631" y="809898"/>
            <a:ext cx="9942716" cy="1554480"/>
          </a:xfrm>
        </p:spPr>
        <p:txBody>
          <a:bodyPr anchor="ctr">
            <a:normAutofit fontScale="90000"/>
          </a:bodyPr>
          <a:lstStyle/>
          <a:p>
            <a:r>
              <a:rPr lang="et-EE" sz="4100" dirty="0">
                <a:solidFill>
                  <a:schemeClr val="tx2">
                    <a:lumMod val="50000"/>
                    <a:lumOff val="50000"/>
                  </a:schemeClr>
                </a:solidFill>
              </a:rPr>
              <a:t>Ajalooliste tegurite, ühiskondlike toimejõudude (</a:t>
            </a:r>
            <a:r>
              <a:rPr lang="et-EE" sz="4100" dirty="0" err="1">
                <a:solidFill>
                  <a:schemeClr val="tx2">
                    <a:lumMod val="50000"/>
                    <a:lumOff val="50000"/>
                  </a:schemeClr>
                </a:solidFill>
              </a:rPr>
              <a:t>agentsuste</a:t>
            </a:r>
            <a:r>
              <a:rPr lang="et-EE" sz="4100" dirty="0">
                <a:solidFill>
                  <a:schemeClr val="tx2">
                    <a:lumMod val="50000"/>
                    <a:lumOff val="50000"/>
                  </a:schemeClr>
                </a:solidFill>
              </a:rPr>
              <a:t>) ja institutsioonide koosmõju iseseisvuse taastamisel </a:t>
            </a:r>
            <a:endParaRPr lang="en-GB" sz="4100"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665F18A2-3158-4B18-F169-65D424CBC1B2}"/>
              </a:ext>
            </a:extLst>
          </p:cNvPr>
          <p:cNvSpPr>
            <a:spLocks noGrp="1"/>
          </p:cNvSpPr>
          <p:nvPr>
            <p:ph idx="1"/>
          </p:nvPr>
        </p:nvSpPr>
        <p:spPr>
          <a:xfrm>
            <a:off x="1043631" y="2779778"/>
            <a:ext cx="9941319" cy="3124658"/>
          </a:xfrm>
        </p:spPr>
        <p:txBody>
          <a:bodyPr anchor="ctr">
            <a:normAutofit fontScale="92500"/>
          </a:bodyPr>
          <a:lstStyle/>
          <a:p>
            <a:r>
              <a:rPr lang="et-EE" sz="2200" dirty="0" err="1"/>
              <a:t>Mittetunnustamispoliitika</a:t>
            </a:r>
            <a:r>
              <a:rPr lang="et-EE" sz="2200" dirty="0"/>
              <a:t> ajalooline tähtsus</a:t>
            </a:r>
          </a:p>
          <a:p>
            <a:r>
              <a:rPr lang="et-EE" sz="2200" dirty="0"/>
              <a:t>Eesti Vabariigi  välisesinduste ja pagulasorganisatsioonide tegevus</a:t>
            </a:r>
          </a:p>
          <a:p>
            <a:r>
              <a:rPr lang="et-EE" sz="2200" dirty="0"/>
              <a:t>Lääne konfrontatsioon ‘kurjuse impeeriumiga’, toetusjõudude tärkamine  Kopenhaagenist Washingtonini</a:t>
            </a:r>
          </a:p>
          <a:p>
            <a:r>
              <a:rPr lang="et-EE" sz="2200" dirty="0"/>
              <a:t>Perestroika ning võimuvõitlus Moskvas, rahvaliikumiste ja suveräänsuste paraad</a:t>
            </a:r>
          </a:p>
          <a:p>
            <a:r>
              <a:rPr lang="et-EE" sz="2200" dirty="0"/>
              <a:t>Balti ühisrinne nii ida kui Lääne suunal</a:t>
            </a:r>
          </a:p>
          <a:p>
            <a:r>
              <a:rPr lang="et-EE" sz="2200" dirty="0"/>
              <a:t>Kodumaiste toimejõudude ühisrinne vabadusvõitlejatest rahvuskommunistideni</a:t>
            </a:r>
          </a:p>
        </p:txBody>
      </p:sp>
    </p:spTree>
    <p:extLst>
      <p:ext uri="{BB962C8B-B14F-4D97-AF65-F5344CB8AC3E}">
        <p14:creationId xmlns:p14="http://schemas.microsoft.com/office/powerpoint/2010/main" val="365807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8C94EB7-B5B2-A3F6-A461-02062785FE61}"/>
              </a:ext>
            </a:extLst>
          </p:cNvPr>
          <p:cNvSpPr>
            <a:spLocks noGrp="1"/>
          </p:cNvSpPr>
          <p:nvPr>
            <p:ph type="title"/>
          </p:nvPr>
        </p:nvSpPr>
        <p:spPr>
          <a:xfrm>
            <a:off x="1043631" y="809898"/>
            <a:ext cx="9942716" cy="1554480"/>
          </a:xfrm>
        </p:spPr>
        <p:txBody>
          <a:bodyPr anchor="ctr">
            <a:normAutofit/>
          </a:bodyPr>
          <a:lstStyle/>
          <a:p>
            <a:r>
              <a:rPr lang="et-EE" sz="3600" dirty="0">
                <a:solidFill>
                  <a:schemeClr val="tx2">
                    <a:lumMod val="50000"/>
                    <a:lumOff val="50000"/>
                  </a:schemeClr>
                </a:solidFill>
              </a:rPr>
              <a:t>Olulised sõlmed iseseisvuse taastamise ajajoonel: üks siht, erinevad </a:t>
            </a:r>
            <a:r>
              <a:rPr lang="et-EE" sz="3600" dirty="0" err="1">
                <a:solidFill>
                  <a:schemeClr val="tx2">
                    <a:lumMod val="50000"/>
                    <a:lumOff val="50000"/>
                  </a:schemeClr>
                </a:solidFill>
              </a:rPr>
              <a:t>panustajad</a:t>
            </a:r>
            <a:endParaRPr lang="en-GB" sz="3600" dirty="0">
              <a:solidFill>
                <a:schemeClr val="tx2">
                  <a:lumMod val="50000"/>
                  <a:lumOff val="50000"/>
                </a:schemeClr>
              </a:solidFill>
            </a:endParaRPr>
          </a:p>
        </p:txBody>
      </p:sp>
      <p:graphicFrame>
        <p:nvGraphicFramePr>
          <p:cNvPr id="28" name="Sisu kohatäide 2">
            <a:extLst>
              <a:ext uri="{FF2B5EF4-FFF2-40B4-BE49-F238E27FC236}">
                <a16:creationId xmlns:a16="http://schemas.microsoft.com/office/drawing/2014/main" id="{116A60DF-D259-13D4-CCAF-9F4F9B991C3B}"/>
              </a:ext>
            </a:extLst>
          </p:cNvPr>
          <p:cNvGraphicFramePr>
            <a:graphicFrameLocks noGrp="1"/>
          </p:cNvGraphicFramePr>
          <p:nvPr>
            <p:ph idx="1"/>
            <p:extLst>
              <p:ext uri="{D42A27DB-BD31-4B8C-83A1-F6EECF244321}">
                <p14:modId xmlns:p14="http://schemas.microsoft.com/office/powerpoint/2010/main" val="2459523254"/>
              </p:ext>
            </p:extLst>
          </p:nvPr>
        </p:nvGraphicFramePr>
        <p:xfrm>
          <a:off x="816428" y="2364378"/>
          <a:ext cx="9941319" cy="3124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7777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87A6AB9-0B8A-C06C-6A7E-A12F6A387D39}"/>
              </a:ext>
            </a:extLst>
          </p:cNvPr>
          <p:cNvSpPr>
            <a:spLocks noGrp="1"/>
          </p:cNvSpPr>
          <p:nvPr>
            <p:ph type="title"/>
          </p:nvPr>
        </p:nvSpPr>
        <p:spPr/>
        <p:txBody>
          <a:bodyPr>
            <a:noAutofit/>
          </a:bodyPr>
          <a:lstStyle/>
          <a:p>
            <a:r>
              <a:rPr lang="et-EE" sz="3600" dirty="0">
                <a:solidFill>
                  <a:schemeClr val="tx2">
                    <a:lumMod val="50000"/>
                    <a:lumOff val="50000"/>
                  </a:schemeClr>
                </a:solidFill>
              </a:rPr>
              <a:t>57% eestlastest oli juba 1990. aasta alguses veendunud, et iseseisvuse taastamine on lähima kahe aasta küsimus </a:t>
            </a:r>
            <a:endParaRPr lang="en-GB" sz="3600" dirty="0">
              <a:solidFill>
                <a:schemeClr val="tx2">
                  <a:lumMod val="50000"/>
                  <a:lumOff val="50000"/>
                </a:schemeClr>
              </a:solidFill>
            </a:endParaRPr>
          </a:p>
        </p:txBody>
      </p:sp>
      <p:pic>
        <p:nvPicPr>
          <p:cNvPr id="4" name="Sisu kohatäide 3">
            <a:extLst>
              <a:ext uri="{FF2B5EF4-FFF2-40B4-BE49-F238E27FC236}">
                <a16:creationId xmlns:a16="http://schemas.microsoft.com/office/drawing/2014/main" id="{515C553F-E6B8-B617-8386-752574C8F964}"/>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26372" y="1796526"/>
            <a:ext cx="10127428" cy="4346089"/>
          </a:xfrm>
          <a:prstGeom prst="rect">
            <a:avLst/>
          </a:prstGeom>
          <a:noFill/>
          <a:ln>
            <a:noFill/>
          </a:ln>
        </p:spPr>
      </p:pic>
    </p:spTree>
    <p:extLst>
      <p:ext uri="{BB962C8B-B14F-4D97-AF65-F5344CB8AC3E}">
        <p14:creationId xmlns:p14="http://schemas.microsoft.com/office/powerpoint/2010/main" val="594637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00B56AF0-13BF-57B1-6FB5-B50D7CEEB46B}"/>
              </a:ext>
            </a:extLst>
          </p:cNvPr>
          <p:cNvSpPr>
            <a:spLocks noGrp="1"/>
          </p:cNvSpPr>
          <p:nvPr>
            <p:ph type="title"/>
          </p:nvPr>
        </p:nvSpPr>
        <p:spPr>
          <a:xfrm>
            <a:off x="808637" y="386930"/>
            <a:ext cx="10645955" cy="1012102"/>
          </a:xfrm>
        </p:spPr>
        <p:txBody>
          <a:bodyPr anchor="b">
            <a:normAutofit/>
          </a:bodyPr>
          <a:lstStyle/>
          <a:p>
            <a:r>
              <a:rPr lang="et-EE" sz="3800" dirty="0">
                <a:solidFill>
                  <a:schemeClr val="tx2">
                    <a:lumMod val="50000"/>
                    <a:lumOff val="50000"/>
                  </a:schemeClr>
                </a:solidFill>
              </a:rPr>
              <a:t>Nõukogude okupatsioon lõhestas eesti rahva</a:t>
            </a:r>
            <a:endParaRPr lang="en-GB" sz="3800"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8B7D898A-E6E3-426C-E415-4FF86DB699FC}"/>
              </a:ext>
            </a:extLst>
          </p:cNvPr>
          <p:cNvSpPr>
            <a:spLocks noGrp="1"/>
          </p:cNvSpPr>
          <p:nvPr>
            <p:ph idx="1"/>
          </p:nvPr>
        </p:nvSpPr>
        <p:spPr>
          <a:xfrm>
            <a:off x="738795" y="1806747"/>
            <a:ext cx="10252121" cy="3743661"/>
          </a:xfrm>
        </p:spPr>
        <p:txBody>
          <a:bodyPr anchor="ctr">
            <a:normAutofit fontScale="92500"/>
          </a:bodyPr>
          <a:lstStyle/>
          <a:p>
            <a:r>
              <a:rPr lang="et-EE" sz="1600" dirty="0"/>
              <a:t>1940-41: okupandid, kaasajooksikud vs ohvrid </a:t>
            </a:r>
          </a:p>
          <a:p>
            <a:r>
              <a:rPr lang="et-EE" sz="1600" dirty="0"/>
              <a:t>1941-44: eestlased sõdivad erinevates mundrites, põgenemised Itta ja Läände</a:t>
            </a:r>
          </a:p>
          <a:p>
            <a:r>
              <a:rPr lang="et-EE" sz="1600" dirty="0"/>
              <a:t>1945-55: kodumaale jäänud eestlased jagunevad </a:t>
            </a:r>
            <a:r>
              <a:rPr lang="et-EE" sz="1600" dirty="0" err="1"/>
              <a:t>represseerijateks</a:t>
            </a:r>
            <a:r>
              <a:rPr lang="et-EE" sz="1600" dirty="0"/>
              <a:t> ja represseerituteks, ‘õigeteks’ ja ‘punasteks’ eestlasteks (63% eestlastest olid repressioone kogenud oma suguvõsas)</a:t>
            </a:r>
          </a:p>
          <a:p>
            <a:r>
              <a:rPr lang="et-EE" sz="1600" dirty="0"/>
              <a:t>1956-69: Siberist naasevad ellujääjad, linnu täidavad kolhoosidest põgenejad, üksteisest kaugenevad lootuse kaotanud ja heitunud vanem põlvkond vs Soome TV-d vaatava uue põlvkonna optimistid, mässavad üliõpilased, luuletajad ja näitlejad. Tärkavad ja laienevad </a:t>
            </a:r>
            <a:r>
              <a:rPr lang="et-EE" sz="1600" dirty="0" err="1"/>
              <a:t>Välis-Eesti</a:t>
            </a:r>
            <a:r>
              <a:rPr lang="et-EE" sz="1600" dirty="0"/>
              <a:t> ja kodu-Eesti kontaktid. </a:t>
            </a:r>
          </a:p>
          <a:p>
            <a:r>
              <a:rPr lang="et-EE" sz="1600" dirty="0"/>
              <a:t>1970-84:  1968. a mässajad pettuvad ja loobuvad lootmisest, eesti rahva seas domineerivad  töörügajad majaehitajad, vaikselt eesti aia ja eesti asja ajajad hariduses ja maaelus,  Moskvat üle kavaldavad ettevõtjad, populaarsust naudivad  kultuurilised ‘tordikeerajad’ ja ‘kremli ööbikud’, eestikeelse kirjasõna lugejaskonna ja teatrikülastajate arvud on laes</a:t>
            </a:r>
          </a:p>
          <a:p>
            <a:r>
              <a:rPr lang="et-EE" sz="1600" dirty="0"/>
              <a:t>1985-87: muutuste ootel rahvas, noored fosforiidisõdalased, esimesed avaliku  vastupanu  eestvedajad Hirvepargis, keda rahva ‘vaikiv enamus’ veel pelglikult kõrvalt vaatab</a:t>
            </a:r>
          </a:p>
          <a:p>
            <a:r>
              <a:rPr lang="et-EE" sz="1600" dirty="0"/>
              <a:t>1988-90: laulva revolutsiooni laine haarab kaasa kõik muutuste ootajad, tekivad uued poliitilised jõud ja rahvajuhid, iseseisvuse taastamise käigus sünnib taas rahvuslik ühtsus</a:t>
            </a:r>
            <a:endParaRPr lang="en-GB" sz="1600" dirty="0"/>
          </a:p>
        </p:txBody>
      </p:sp>
    </p:spTree>
    <p:extLst>
      <p:ext uri="{BB962C8B-B14F-4D97-AF65-F5344CB8AC3E}">
        <p14:creationId xmlns:p14="http://schemas.microsoft.com/office/powerpoint/2010/main" val="550316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519F83F-A73E-AF47-1150-3BB060D8D95A}"/>
              </a:ext>
            </a:extLst>
          </p:cNvPr>
          <p:cNvSpPr>
            <a:spLocks noGrp="1"/>
          </p:cNvSpPr>
          <p:nvPr>
            <p:ph type="title"/>
          </p:nvPr>
        </p:nvSpPr>
        <p:spPr>
          <a:xfrm>
            <a:off x="669036" y="364959"/>
            <a:ext cx="10543032" cy="787185"/>
          </a:xfrm>
        </p:spPr>
        <p:txBody>
          <a:bodyPr>
            <a:noAutofit/>
          </a:bodyPr>
          <a:lstStyle/>
          <a:p>
            <a:br>
              <a:rPr lang="et-EE" sz="2000" dirty="0"/>
            </a:br>
            <a:br>
              <a:rPr lang="et-EE" sz="2000" dirty="0"/>
            </a:br>
            <a:r>
              <a:rPr lang="et-EE" sz="2800" dirty="0"/>
              <a:t>Lõhestumine nõukogude süsteemiga kohanemiste alusel  peegeldus eestlaste jaotumises  ühiskondlike hoiakute alusel (1983 a. uuring)</a:t>
            </a:r>
            <a:br>
              <a:rPr lang="et-EE" sz="2400" dirty="0"/>
            </a:br>
            <a:br>
              <a:rPr lang="et-EE" sz="2400" dirty="0"/>
            </a:br>
            <a:br>
              <a:rPr lang="et-EE" sz="2400" dirty="0"/>
            </a:br>
            <a:endParaRPr lang="en-GB" sz="2400" dirty="0"/>
          </a:p>
        </p:txBody>
      </p:sp>
      <p:cxnSp>
        <p:nvCxnSpPr>
          <p:cNvPr id="9" name="Sirge noolkonnektor 8">
            <a:extLst>
              <a:ext uri="{FF2B5EF4-FFF2-40B4-BE49-F238E27FC236}">
                <a16:creationId xmlns:a16="http://schemas.microsoft.com/office/drawing/2014/main" id="{6F54DB80-8893-4594-06A8-08812624E804}"/>
              </a:ext>
            </a:extLst>
          </p:cNvPr>
          <p:cNvCxnSpPr/>
          <p:nvPr/>
        </p:nvCxnSpPr>
        <p:spPr>
          <a:xfrm>
            <a:off x="5742432" y="2002536"/>
            <a:ext cx="64008" cy="370332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 name="Sirge noolkonnektor 10">
            <a:extLst>
              <a:ext uri="{FF2B5EF4-FFF2-40B4-BE49-F238E27FC236}">
                <a16:creationId xmlns:a16="http://schemas.microsoft.com/office/drawing/2014/main" id="{40C0B9F5-A19C-FE8D-9045-B4EE13D3D416}"/>
              </a:ext>
            </a:extLst>
          </p:cNvPr>
          <p:cNvCxnSpPr/>
          <p:nvPr/>
        </p:nvCxnSpPr>
        <p:spPr>
          <a:xfrm>
            <a:off x="2414016" y="3913632"/>
            <a:ext cx="6656832"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2" name="Ovaal 11">
            <a:extLst>
              <a:ext uri="{FF2B5EF4-FFF2-40B4-BE49-F238E27FC236}">
                <a16:creationId xmlns:a16="http://schemas.microsoft.com/office/drawing/2014/main" id="{AACE0D77-3298-14DC-E7AA-03F9C92D5CF0}"/>
              </a:ext>
            </a:extLst>
          </p:cNvPr>
          <p:cNvSpPr/>
          <p:nvPr/>
        </p:nvSpPr>
        <p:spPr>
          <a:xfrm>
            <a:off x="3319653" y="2223376"/>
            <a:ext cx="2339340" cy="1491469"/>
          </a:xfrm>
          <a:prstGeom prst="ellipse">
            <a:avLst/>
          </a:prstGeom>
          <a:solidFill>
            <a:srgbClr val="FFC0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t-EE" dirty="0"/>
              <a:t>A2 </a:t>
            </a:r>
          </a:p>
          <a:p>
            <a:pPr algn="ctr"/>
            <a:r>
              <a:rPr lang="et-EE" dirty="0"/>
              <a:t>30%</a:t>
            </a:r>
            <a:endParaRPr lang="en-GB" dirty="0"/>
          </a:p>
        </p:txBody>
      </p:sp>
      <p:sp>
        <p:nvSpPr>
          <p:cNvPr id="13" name="Ovaal 12">
            <a:extLst>
              <a:ext uri="{FF2B5EF4-FFF2-40B4-BE49-F238E27FC236}">
                <a16:creationId xmlns:a16="http://schemas.microsoft.com/office/drawing/2014/main" id="{8BC5C6BE-9955-497B-FB48-40BA13DF0C97}"/>
              </a:ext>
            </a:extLst>
          </p:cNvPr>
          <p:cNvSpPr/>
          <p:nvPr/>
        </p:nvSpPr>
        <p:spPr>
          <a:xfrm>
            <a:off x="2452878" y="1938529"/>
            <a:ext cx="783336" cy="68578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dirty="0"/>
              <a:t>A1 5%</a:t>
            </a:r>
            <a:endParaRPr lang="en-GB" dirty="0"/>
          </a:p>
        </p:txBody>
      </p:sp>
      <p:sp>
        <p:nvSpPr>
          <p:cNvPr id="14" name="Ovaal 13">
            <a:extLst>
              <a:ext uri="{FF2B5EF4-FFF2-40B4-BE49-F238E27FC236}">
                <a16:creationId xmlns:a16="http://schemas.microsoft.com/office/drawing/2014/main" id="{DCBA4222-DEC2-2BB2-56EB-9B7F4F7DD94E}"/>
              </a:ext>
            </a:extLst>
          </p:cNvPr>
          <p:cNvSpPr/>
          <p:nvPr/>
        </p:nvSpPr>
        <p:spPr>
          <a:xfrm>
            <a:off x="7227570" y="2033721"/>
            <a:ext cx="1345692" cy="1737680"/>
          </a:xfrm>
          <a:prstGeom prst="ellipse">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dirty="0"/>
              <a:t>B</a:t>
            </a:r>
          </a:p>
          <a:p>
            <a:pPr algn="ctr"/>
            <a:r>
              <a:rPr lang="et-EE" dirty="0"/>
              <a:t>22%</a:t>
            </a:r>
            <a:endParaRPr lang="en-GB" dirty="0"/>
          </a:p>
        </p:txBody>
      </p:sp>
      <p:sp>
        <p:nvSpPr>
          <p:cNvPr id="15" name="Ovaal 14">
            <a:extLst>
              <a:ext uri="{FF2B5EF4-FFF2-40B4-BE49-F238E27FC236}">
                <a16:creationId xmlns:a16="http://schemas.microsoft.com/office/drawing/2014/main" id="{68412BAF-9101-265D-08A1-7C7A0C689F6D}"/>
              </a:ext>
            </a:extLst>
          </p:cNvPr>
          <p:cNvSpPr/>
          <p:nvPr/>
        </p:nvSpPr>
        <p:spPr>
          <a:xfrm>
            <a:off x="4866132" y="3769261"/>
            <a:ext cx="1752600" cy="1545334"/>
          </a:xfrm>
          <a:prstGeom prst="ellipse">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dirty="0"/>
              <a:t>C</a:t>
            </a:r>
          </a:p>
          <a:p>
            <a:pPr algn="ctr"/>
            <a:r>
              <a:rPr lang="et-EE" dirty="0"/>
              <a:t>25%</a:t>
            </a:r>
            <a:endParaRPr lang="en-GB" dirty="0"/>
          </a:p>
        </p:txBody>
      </p:sp>
      <p:sp>
        <p:nvSpPr>
          <p:cNvPr id="16" name="Ovaal 15">
            <a:extLst>
              <a:ext uri="{FF2B5EF4-FFF2-40B4-BE49-F238E27FC236}">
                <a16:creationId xmlns:a16="http://schemas.microsoft.com/office/drawing/2014/main" id="{0C707E1E-89EA-D328-F3CC-C8CA25D006D0}"/>
              </a:ext>
            </a:extLst>
          </p:cNvPr>
          <p:cNvSpPr/>
          <p:nvPr/>
        </p:nvSpPr>
        <p:spPr>
          <a:xfrm>
            <a:off x="7769352" y="4296730"/>
            <a:ext cx="1060704" cy="10332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dirty="0"/>
              <a:t>D</a:t>
            </a:r>
          </a:p>
          <a:p>
            <a:pPr algn="ctr"/>
            <a:r>
              <a:rPr lang="et-EE" dirty="0"/>
              <a:t>18%</a:t>
            </a:r>
            <a:endParaRPr lang="en-GB" dirty="0"/>
          </a:p>
        </p:txBody>
      </p:sp>
      <p:sp>
        <p:nvSpPr>
          <p:cNvPr id="17" name="TextBox 16">
            <a:extLst>
              <a:ext uri="{FF2B5EF4-FFF2-40B4-BE49-F238E27FC236}">
                <a16:creationId xmlns:a16="http://schemas.microsoft.com/office/drawing/2014/main" id="{971729D4-188D-68C7-EC01-8B213648E3DA}"/>
              </a:ext>
            </a:extLst>
          </p:cNvPr>
          <p:cNvSpPr txBox="1"/>
          <p:nvPr/>
        </p:nvSpPr>
        <p:spPr>
          <a:xfrm>
            <a:off x="5196840" y="1517904"/>
            <a:ext cx="1633728" cy="369332"/>
          </a:xfrm>
          <a:prstGeom prst="rect">
            <a:avLst/>
          </a:prstGeom>
          <a:noFill/>
        </p:spPr>
        <p:txBody>
          <a:bodyPr wrap="square" rtlCol="0">
            <a:spAutoFit/>
          </a:bodyPr>
          <a:lstStyle/>
          <a:p>
            <a:r>
              <a:rPr lang="et-EE" dirty="0"/>
              <a:t>Aktiivne</a:t>
            </a:r>
            <a:endParaRPr lang="en-GB" dirty="0"/>
          </a:p>
        </p:txBody>
      </p:sp>
      <p:sp>
        <p:nvSpPr>
          <p:cNvPr id="18" name="TextBox 17">
            <a:extLst>
              <a:ext uri="{FF2B5EF4-FFF2-40B4-BE49-F238E27FC236}">
                <a16:creationId xmlns:a16="http://schemas.microsoft.com/office/drawing/2014/main" id="{63D6ABA5-8068-FC1D-957F-5A4E3EF8D853}"/>
              </a:ext>
            </a:extLst>
          </p:cNvPr>
          <p:cNvSpPr txBox="1"/>
          <p:nvPr/>
        </p:nvSpPr>
        <p:spPr>
          <a:xfrm>
            <a:off x="5196840" y="5888736"/>
            <a:ext cx="1487424" cy="371438"/>
          </a:xfrm>
          <a:prstGeom prst="rect">
            <a:avLst/>
          </a:prstGeom>
          <a:noFill/>
        </p:spPr>
        <p:txBody>
          <a:bodyPr wrap="square" rtlCol="0">
            <a:spAutoFit/>
          </a:bodyPr>
          <a:lstStyle/>
          <a:p>
            <a:r>
              <a:rPr lang="et-EE" dirty="0"/>
              <a:t>Passiivne</a:t>
            </a:r>
            <a:endParaRPr lang="en-GB" dirty="0"/>
          </a:p>
        </p:txBody>
      </p:sp>
      <p:sp>
        <p:nvSpPr>
          <p:cNvPr id="19" name="TextBox 18">
            <a:extLst>
              <a:ext uri="{FF2B5EF4-FFF2-40B4-BE49-F238E27FC236}">
                <a16:creationId xmlns:a16="http://schemas.microsoft.com/office/drawing/2014/main" id="{8453FDE8-0FBB-FE00-98DD-9A7C2F02F50D}"/>
              </a:ext>
            </a:extLst>
          </p:cNvPr>
          <p:cNvSpPr txBox="1"/>
          <p:nvPr/>
        </p:nvSpPr>
        <p:spPr>
          <a:xfrm>
            <a:off x="1042416" y="3721766"/>
            <a:ext cx="1298448" cy="646331"/>
          </a:xfrm>
          <a:prstGeom prst="rect">
            <a:avLst/>
          </a:prstGeom>
          <a:noFill/>
        </p:spPr>
        <p:txBody>
          <a:bodyPr wrap="square" rtlCol="0">
            <a:spAutoFit/>
          </a:bodyPr>
          <a:lstStyle/>
          <a:p>
            <a:r>
              <a:rPr lang="et-EE" dirty="0"/>
              <a:t>Positiivne, osalev</a:t>
            </a:r>
            <a:endParaRPr lang="en-GB" dirty="0"/>
          </a:p>
        </p:txBody>
      </p:sp>
      <p:sp>
        <p:nvSpPr>
          <p:cNvPr id="20" name="TextBox 19">
            <a:extLst>
              <a:ext uri="{FF2B5EF4-FFF2-40B4-BE49-F238E27FC236}">
                <a16:creationId xmlns:a16="http://schemas.microsoft.com/office/drawing/2014/main" id="{819ED6E6-98CC-0863-59B5-571BDB102D6E}"/>
              </a:ext>
            </a:extLst>
          </p:cNvPr>
          <p:cNvSpPr txBox="1"/>
          <p:nvPr/>
        </p:nvSpPr>
        <p:spPr>
          <a:xfrm>
            <a:off x="9308592" y="3740216"/>
            <a:ext cx="1636776" cy="646331"/>
          </a:xfrm>
          <a:prstGeom prst="rect">
            <a:avLst/>
          </a:prstGeom>
          <a:noFill/>
        </p:spPr>
        <p:txBody>
          <a:bodyPr wrap="square" rtlCol="0">
            <a:spAutoFit/>
          </a:bodyPr>
          <a:lstStyle/>
          <a:p>
            <a:r>
              <a:rPr lang="et-EE" dirty="0"/>
              <a:t>Negatiivne, tõrjuv</a:t>
            </a:r>
            <a:endParaRPr lang="en-GB" dirty="0"/>
          </a:p>
        </p:txBody>
      </p:sp>
      <p:sp>
        <p:nvSpPr>
          <p:cNvPr id="21" name="Kaar 20">
            <a:extLst>
              <a:ext uri="{FF2B5EF4-FFF2-40B4-BE49-F238E27FC236}">
                <a16:creationId xmlns:a16="http://schemas.microsoft.com/office/drawing/2014/main" id="{6B7BBCC3-97C9-D81E-7CAA-AF9C62C80901}"/>
              </a:ext>
            </a:extLst>
          </p:cNvPr>
          <p:cNvSpPr/>
          <p:nvPr/>
        </p:nvSpPr>
        <p:spPr>
          <a:xfrm>
            <a:off x="1938528" y="1446014"/>
            <a:ext cx="5605272" cy="2996707"/>
          </a:xfrm>
          <a:prstGeom prst="arc">
            <a:avLst>
              <a:gd name="adj1" fmla="val 15773"/>
              <a:gd name="adj2" fmla="val 1"/>
            </a:avLst>
          </a:prstGeom>
          <a:ln>
            <a:solidFill>
              <a:schemeClr val="accent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strike="sngStrike" dirty="0"/>
          </a:p>
        </p:txBody>
      </p:sp>
      <p:sp>
        <p:nvSpPr>
          <p:cNvPr id="22" name="Kaar 21">
            <a:extLst>
              <a:ext uri="{FF2B5EF4-FFF2-40B4-BE49-F238E27FC236}">
                <a16:creationId xmlns:a16="http://schemas.microsoft.com/office/drawing/2014/main" id="{003929D0-EBCC-6F92-5752-5ED95FF930B4}"/>
              </a:ext>
            </a:extLst>
          </p:cNvPr>
          <p:cNvSpPr/>
          <p:nvPr/>
        </p:nvSpPr>
        <p:spPr>
          <a:xfrm>
            <a:off x="3721989" y="1609652"/>
            <a:ext cx="5368291" cy="3645936"/>
          </a:xfrm>
          <a:prstGeom prst="arc">
            <a:avLst>
              <a:gd name="adj1" fmla="val 16200000"/>
              <a:gd name="adj2" fmla="val 16136680"/>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51C1BA9E-CFCF-F14F-861B-AD1FA494490C}"/>
              </a:ext>
            </a:extLst>
          </p:cNvPr>
          <p:cNvSpPr txBox="1"/>
          <p:nvPr/>
        </p:nvSpPr>
        <p:spPr>
          <a:xfrm>
            <a:off x="669036" y="5220083"/>
            <a:ext cx="3434334" cy="923330"/>
          </a:xfrm>
          <a:prstGeom prst="rect">
            <a:avLst/>
          </a:prstGeom>
          <a:noFill/>
        </p:spPr>
        <p:txBody>
          <a:bodyPr wrap="square" rtlCol="0">
            <a:spAutoFit/>
          </a:bodyPr>
          <a:lstStyle/>
          <a:p>
            <a:r>
              <a:rPr lang="et-EE" dirty="0"/>
              <a:t>A tüüpi kuulus enamus RR ja ÜN koosseisust, EK tõi poliitikasse B ja C tüübi esindajad.</a:t>
            </a:r>
            <a:endParaRPr lang="en-GB" dirty="0"/>
          </a:p>
        </p:txBody>
      </p:sp>
    </p:spTree>
    <p:extLst>
      <p:ext uri="{BB962C8B-B14F-4D97-AF65-F5344CB8AC3E}">
        <p14:creationId xmlns:p14="http://schemas.microsoft.com/office/powerpoint/2010/main" val="33395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B5A4390-8476-0E9E-E275-9CAE4F86A5EB}"/>
              </a:ext>
            </a:extLst>
          </p:cNvPr>
          <p:cNvSpPr>
            <a:spLocks noGrp="1"/>
          </p:cNvSpPr>
          <p:nvPr>
            <p:ph type="title"/>
          </p:nvPr>
        </p:nvSpPr>
        <p:spPr>
          <a:xfrm>
            <a:off x="1043631" y="809898"/>
            <a:ext cx="9942716" cy="1554480"/>
          </a:xfrm>
        </p:spPr>
        <p:txBody>
          <a:bodyPr anchor="ctr">
            <a:normAutofit/>
          </a:bodyPr>
          <a:lstStyle/>
          <a:p>
            <a:r>
              <a:rPr lang="et-EE" sz="3400" dirty="0">
                <a:solidFill>
                  <a:schemeClr val="tx2">
                    <a:lumMod val="50000"/>
                    <a:lumOff val="50000"/>
                  </a:schemeClr>
                </a:solidFill>
              </a:rPr>
              <a:t>Nõukogude süsteemiga erinev kohanemine peegeldus ka rahvaliikumistes ning ÜN ja EK suhetes</a:t>
            </a:r>
            <a:endParaRPr lang="en-GB" sz="3400" dirty="0">
              <a:solidFill>
                <a:schemeClr val="tx2">
                  <a:lumMod val="50000"/>
                  <a:lumOff val="50000"/>
                </a:schemeClr>
              </a:solidFill>
            </a:endParaRPr>
          </a:p>
        </p:txBody>
      </p:sp>
      <p:sp>
        <p:nvSpPr>
          <p:cNvPr id="3" name="Sisu kohatäide 2">
            <a:extLst>
              <a:ext uri="{FF2B5EF4-FFF2-40B4-BE49-F238E27FC236}">
                <a16:creationId xmlns:a16="http://schemas.microsoft.com/office/drawing/2014/main" id="{C8ACC9E5-8207-1940-9C94-9A6628D19520}"/>
              </a:ext>
            </a:extLst>
          </p:cNvPr>
          <p:cNvSpPr>
            <a:spLocks noGrp="1"/>
          </p:cNvSpPr>
          <p:nvPr>
            <p:ph idx="1"/>
          </p:nvPr>
        </p:nvSpPr>
        <p:spPr>
          <a:xfrm>
            <a:off x="714447" y="2539394"/>
            <a:ext cx="9941319" cy="3508708"/>
          </a:xfrm>
        </p:spPr>
        <p:txBody>
          <a:bodyPr anchor="ctr">
            <a:normAutofit/>
          </a:bodyPr>
          <a:lstStyle/>
          <a:p>
            <a:r>
              <a:rPr lang="et-EE" sz="1800" dirty="0"/>
              <a:t>1988 augustis Mainori poolt tehtud  Rahvarinde tugirühmade volinike koosseisu analüüs tõi esile, et volinike rõhuv enamus (72%) kuulus spetsialistide hulka, 28% volinikest olid EKP liikmed ja vaid 16% lihttöölised, 2% pensionärid või õppurid.</a:t>
            </a:r>
          </a:p>
          <a:p>
            <a:r>
              <a:rPr lang="et-EE" sz="1800" dirty="0"/>
              <a:t> Seevastu olid Kodanike Komiteede juhttuumikusse aktiivselt haaratud  need aktiivsed inimesed, kellele eneseteostus nõukogude süsteemis oli vastuvõtmatu  ning kes olid tegutsenud kas dissidentidena ja teadlikult loobunud karjäärist nõukogude asutustes. </a:t>
            </a:r>
          </a:p>
          <a:p>
            <a:r>
              <a:rPr lang="et-EE" sz="1800" dirty="0"/>
              <a:t>Rahvarinne püüdis oma aktiivi kaasa haarata ka venekeelse elanikkonna demokraatlikult häälestud esindajaid, Kodanike Komiteede fookuses oli väliseestlaste kaasamine. </a:t>
            </a:r>
          </a:p>
        </p:txBody>
      </p:sp>
    </p:spTree>
    <p:extLst>
      <p:ext uri="{BB962C8B-B14F-4D97-AF65-F5344CB8AC3E}">
        <p14:creationId xmlns:p14="http://schemas.microsoft.com/office/powerpoint/2010/main" val="1396703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C35A1B3-95E7-E4BB-CC98-932611557369}"/>
              </a:ext>
            </a:extLst>
          </p:cNvPr>
          <p:cNvSpPr>
            <a:spLocks noGrp="1"/>
          </p:cNvSpPr>
          <p:nvPr>
            <p:ph type="title"/>
          </p:nvPr>
        </p:nvSpPr>
        <p:spPr>
          <a:xfrm>
            <a:off x="460249" y="475488"/>
            <a:ext cx="4632959" cy="5751576"/>
          </a:xfrm>
        </p:spPr>
        <p:style>
          <a:lnRef idx="2">
            <a:schemeClr val="accent4"/>
          </a:lnRef>
          <a:fillRef idx="1">
            <a:schemeClr val="lt1"/>
          </a:fillRef>
          <a:effectRef idx="0">
            <a:schemeClr val="accent4"/>
          </a:effectRef>
          <a:fontRef idx="minor">
            <a:schemeClr val="dk1"/>
          </a:fontRef>
        </p:style>
        <p:txBody>
          <a:bodyPr vert="horz" lIns="91440" tIns="45720" rIns="91440" bIns="45720" rtlCol="0" anchor="t">
            <a:noAutofit/>
          </a:bodyPr>
          <a:lstStyle/>
          <a:p>
            <a:r>
              <a:rPr lang="et-EE" sz="1800" dirty="0">
                <a:solidFill>
                  <a:schemeClr val="tx1"/>
                </a:solidFill>
                <a:latin typeface="+mj-lt"/>
                <a:ea typeface="+mj-ea"/>
                <a:cs typeface="+mj-cs"/>
              </a:rPr>
              <a:t>Eesti Vabariigi kodanike registreerimine kujunes EV õigusjärgse taastamise rahvaalgatuseks, mille ellu viimiseks valiti Eesti Kongress</a:t>
            </a:r>
            <a:br>
              <a:rPr lang="et-EE" sz="1800" dirty="0">
                <a:solidFill>
                  <a:schemeClr val="tx1"/>
                </a:solidFill>
                <a:latin typeface="+mj-lt"/>
                <a:ea typeface="+mj-ea"/>
                <a:cs typeface="+mj-cs"/>
              </a:rPr>
            </a:br>
            <a:br>
              <a:rPr lang="et-EE" sz="1800" dirty="0">
                <a:solidFill>
                  <a:schemeClr val="tx1"/>
                </a:solidFill>
                <a:latin typeface="+mj-lt"/>
                <a:ea typeface="+mj-ea"/>
                <a:cs typeface="+mj-cs"/>
              </a:rPr>
            </a:br>
            <a:r>
              <a:rPr lang="en-US" sz="1800" dirty="0">
                <a:solidFill>
                  <a:schemeClr val="tx1"/>
                </a:solidFill>
                <a:latin typeface="+mj-lt"/>
                <a:ea typeface="+mj-ea"/>
                <a:cs typeface="+mj-cs"/>
              </a:rPr>
              <a:t>1990. </a:t>
            </a:r>
            <a:r>
              <a:rPr lang="en-US" sz="1800" dirty="0" err="1">
                <a:solidFill>
                  <a:schemeClr val="tx1"/>
                </a:solidFill>
                <a:latin typeface="+mj-lt"/>
                <a:ea typeface="+mj-ea"/>
                <a:cs typeface="+mj-cs"/>
              </a:rPr>
              <a:t>aasta</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alguses</a:t>
            </a:r>
            <a:r>
              <a:rPr lang="en-US" sz="1800" dirty="0">
                <a:solidFill>
                  <a:schemeClr val="tx1"/>
                </a:solidFill>
                <a:latin typeface="+mj-lt"/>
                <a:ea typeface="+mj-ea"/>
                <a:cs typeface="+mj-cs"/>
              </a:rPr>
              <a:t> </a:t>
            </a:r>
            <a:r>
              <a:rPr lang="et-EE" sz="1800" dirty="0">
                <a:solidFill>
                  <a:schemeClr val="tx1"/>
                </a:solidFill>
                <a:latin typeface="+mj-lt"/>
                <a:ea typeface="+mj-ea"/>
                <a:cs typeface="+mj-cs"/>
              </a:rPr>
              <a:t>oli nii EV taassünd uue riigina kui ka </a:t>
            </a:r>
            <a:r>
              <a:rPr lang="et-EE" sz="1800" dirty="0"/>
              <a:t>E</a:t>
            </a:r>
            <a:r>
              <a:rPr lang="et-EE" sz="1800" dirty="0">
                <a:solidFill>
                  <a:schemeClr val="tx1"/>
                </a:solidFill>
                <a:latin typeface="+mj-lt"/>
                <a:ea typeface="+mj-ea"/>
                <a:cs typeface="+mj-cs"/>
              </a:rPr>
              <a:t>V õigusjärgne taastamine </a:t>
            </a:r>
            <a:r>
              <a:rPr lang="en-US" sz="1800" dirty="0" err="1">
                <a:solidFill>
                  <a:schemeClr val="tx1"/>
                </a:solidFill>
                <a:latin typeface="+mj-lt"/>
                <a:ea typeface="+mj-ea"/>
                <a:cs typeface="+mj-cs"/>
              </a:rPr>
              <a:t>rahva</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toetuse</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mõttes</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üsna</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võrdsed</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väikese</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ülekaaluga</a:t>
            </a:r>
            <a:r>
              <a:rPr lang="en-US" sz="1800" dirty="0">
                <a:solidFill>
                  <a:schemeClr val="tx1"/>
                </a:solidFill>
                <a:latin typeface="+mj-lt"/>
                <a:ea typeface="+mj-ea"/>
                <a:cs typeface="+mj-cs"/>
              </a:rPr>
              <a:t> </a:t>
            </a:r>
            <a:r>
              <a:rPr lang="en-US" sz="1800" dirty="0" err="1">
                <a:solidFill>
                  <a:schemeClr val="tx1"/>
                </a:solidFill>
                <a:latin typeface="+mj-lt"/>
                <a:ea typeface="+mj-ea"/>
                <a:cs typeface="+mj-cs"/>
              </a:rPr>
              <a:t>õigusjärgsusele</a:t>
            </a:r>
            <a:br>
              <a:rPr lang="et-EE" sz="1800" dirty="0">
                <a:solidFill>
                  <a:schemeClr val="tx1"/>
                </a:solidFill>
                <a:latin typeface="+mj-lt"/>
                <a:ea typeface="+mj-ea"/>
                <a:cs typeface="+mj-cs"/>
              </a:rPr>
            </a:br>
            <a:br>
              <a:rPr lang="et-EE" sz="1800" dirty="0">
                <a:solidFill>
                  <a:schemeClr val="tx1"/>
                </a:solidFill>
                <a:latin typeface="+mj-lt"/>
                <a:ea typeface="+mj-ea"/>
                <a:cs typeface="+mj-cs"/>
              </a:rPr>
            </a:br>
            <a:r>
              <a:rPr lang="en-US" sz="1800" dirty="0">
                <a:solidFill>
                  <a:schemeClr val="tx1"/>
                </a:solidFill>
                <a:latin typeface="+mj-lt"/>
                <a:ea typeface="+mj-ea"/>
                <a:cs typeface="+mj-cs"/>
              </a:rPr>
              <a:t>1990. </a:t>
            </a:r>
            <a:r>
              <a:rPr lang="et-EE" sz="1800" dirty="0">
                <a:solidFill>
                  <a:schemeClr val="tx1"/>
                </a:solidFill>
                <a:latin typeface="+mj-lt"/>
                <a:ea typeface="+mj-ea"/>
                <a:cs typeface="+mj-cs"/>
              </a:rPr>
              <a:t>märtsis </a:t>
            </a:r>
            <a:r>
              <a:rPr lang="en-US" sz="1800" dirty="0" err="1">
                <a:solidFill>
                  <a:schemeClr val="tx1"/>
                </a:solidFill>
                <a:latin typeface="+mj-lt"/>
                <a:ea typeface="+mj-ea"/>
                <a:cs typeface="+mj-cs"/>
              </a:rPr>
              <a:t>toimunud</a:t>
            </a:r>
            <a:r>
              <a:rPr lang="en-US" sz="1800" dirty="0">
                <a:solidFill>
                  <a:schemeClr val="tx1"/>
                </a:solidFill>
                <a:latin typeface="+mj-lt"/>
                <a:ea typeface="+mj-ea"/>
                <a:cs typeface="+mj-cs"/>
              </a:rPr>
              <a:t> ÜN </a:t>
            </a:r>
            <a:r>
              <a:rPr lang="en-US" sz="1800" dirty="0" err="1">
                <a:solidFill>
                  <a:schemeClr val="tx1"/>
                </a:solidFill>
                <a:latin typeface="+mj-lt"/>
                <a:ea typeface="+mj-ea"/>
                <a:cs typeface="+mj-cs"/>
              </a:rPr>
              <a:t>valimiste</a:t>
            </a:r>
            <a:r>
              <a:rPr lang="et-EE" sz="1800" dirty="0">
                <a:solidFill>
                  <a:schemeClr val="tx1"/>
                </a:solidFill>
                <a:latin typeface="+mj-lt"/>
                <a:ea typeface="+mj-ea"/>
                <a:cs typeface="+mj-cs"/>
              </a:rPr>
              <a:t>l muutus k</a:t>
            </a:r>
            <a:r>
              <a:rPr lang="en-US" sz="1800" kern="1200" dirty="0" err="1">
                <a:solidFill>
                  <a:schemeClr val="tx1"/>
                </a:solidFill>
                <a:latin typeface="+mj-lt"/>
                <a:ea typeface="+mj-ea"/>
                <a:cs typeface="+mj-cs"/>
              </a:rPr>
              <a:t>üsimus</a:t>
            </a:r>
            <a:r>
              <a:rPr lang="en-US" sz="1800" kern="1200" dirty="0">
                <a:solidFill>
                  <a:schemeClr val="tx1"/>
                </a:solidFill>
                <a:latin typeface="+mj-lt"/>
                <a:ea typeface="+mj-ea"/>
                <a:cs typeface="+mj-cs"/>
              </a:rPr>
              <a:t> Eesti Vabariigi </a:t>
            </a:r>
            <a:r>
              <a:rPr lang="en-US" sz="1800" kern="1200" dirty="0" err="1">
                <a:solidFill>
                  <a:schemeClr val="tx1"/>
                </a:solidFill>
                <a:latin typeface="+mj-lt"/>
                <a:ea typeface="+mj-ea"/>
                <a:cs typeface="+mj-cs"/>
              </a:rPr>
              <a:t>taastamise</a:t>
            </a:r>
            <a:r>
              <a:rPr lang="et-EE" sz="1800" kern="1200" dirty="0">
                <a:solidFill>
                  <a:schemeClr val="tx1"/>
                </a:solidFill>
                <a:latin typeface="+mj-lt"/>
                <a:ea typeface="+mj-ea"/>
                <a:cs typeface="+mj-cs"/>
              </a:rPr>
              <a:t> </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õiguslikust</a:t>
            </a:r>
            <a:r>
              <a:rPr lang="en-US" sz="1800" kern="1200" dirty="0">
                <a:solidFill>
                  <a:schemeClr val="tx1"/>
                </a:solidFill>
                <a:latin typeface="+mj-lt"/>
                <a:ea typeface="+mj-ea"/>
                <a:cs typeface="+mj-cs"/>
              </a:rPr>
              <a:t> </a:t>
            </a:r>
            <a:r>
              <a:rPr lang="en-US" sz="1800" kern="1200" dirty="0" err="1">
                <a:solidFill>
                  <a:schemeClr val="tx1"/>
                </a:solidFill>
                <a:latin typeface="+mj-lt"/>
                <a:ea typeface="+mj-ea"/>
                <a:cs typeface="+mj-cs"/>
              </a:rPr>
              <a:t>alusest</a:t>
            </a:r>
            <a:r>
              <a:rPr lang="en-US" sz="1800" kern="1200" dirty="0">
                <a:solidFill>
                  <a:schemeClr val="tx1"/>
                </a:solidFill>
                <a:latin typeface="+mj-lt"/>
                <a:ea typeface="+mj-ea"/>
                <a:cs typeface="+mj-cs"/>
              </a:rPr>
              <a:t> </a:t>
            </a:r>
            <a:r>
              <a:rPr lang="et-EE" sz="1800" kern="1200" dirty="0">
                <a:solidFill>
                  <a:schemeClr val="tx1"/>
                </a:solidFill>
                <a:latin typeface="+mj-lt"/>
                <a:ea typeface="+mj-ea"/>
                <a:cs typeface="+mj-cs"/>
              </a:rPr>
              <a:t>poliitiliste </a:t>
            </a:r>
            <a:r>
              <a:rPr lang="en-US" sz="1800" kern="1200" dirty="0">
                <a:solidFill>
                  <a:schemeClr val="tx1"/>
                </a:solidFill>
                <a:latin typeface="+mj-lt"/>
                <a:ea typeface="+mj-ea"/>
                <a:cs typeface="+mj-cs"/>
              </a:rPr>
              <a:t> </a:t>
            </a:r>
            <a:r>
              <a:rPr lang="et-EE" sz="1800" kern="1200" dirty="0">
                <a:solidFill>
                  <a:schemeClr val="tx1"/>
                </a:solidFill>
                <a:latin typeface="+mj-lt"/>
                <a:ea typeface="+mj-ea"/>
                <a:cs typeface="+mj-cs"/>
              </a:rPr>
              <a:t>vaidluste </a:t>
            </a:r>
            <a:r>
              <a:rPr lang="en-US" sz="1800" kern="1200" dirty="0" err="1">
                <a:solidFill>
                  <a:schemeClr val="tx1"/>
                </a:solidFill>
                <a:latin typeface="+mj-lt"/>
                <a:ea typeface="+mj-ea"/>
                <a:cs typeface="+mj-cs"/>
              </a:rPr>
              <a:t>põhiküsimuseks</a:t>
            </a:r>
            <a:r>
              <a:rPr lang="en-US" sz="1800" kern="1200" dirty="0">
                <a:solidFill>
                  <a:schemeClr val="tx1"/>
                </a:solidFill>
                <a:latin typeface="+mj-lt"/>
                <a:ea typeface="+mj-ea"/>
                <a:cs typeface="+mj-cs"/>
              </a:rPr>
              <a:t>.  </a:t>
            </a:r>
            <a:br>
              <a:rPr lang="et-EE" sz="1800" kern="1200" dirty="0">
                <a:solidFill>
                  <a:schemeClr val="tx1"/>
                </a:solidFill>
                <a:latin typeface="+mj-lt"/>
                <a:ea typeface="+mj-ea"/>
                <a:cs typeface="+mj-cs"/>
              </a:rPr>
            </a:br>
            <a:br>
              <a:rPr lang="et-EE" sz="1800" kern="1200" dirty="0">
                <a:solidFill>
                  <a:schemeClr val="tx1"/>
                </a:solidFill>
                <a:latin typeface="+mj-lt"/>
                <a:ea typeface="+mj-ea"/>
                <a:cs typeface="+mj-cs"/>
              </a:rPr>
            </a:br>
            <a:r>
              <a:rPr lang="et-EE" sz="1800" kern="1200" dirty="0">
                <a:solidFill>
                  <a:schemeClr val="tx1"/>
                </a:solidFill>
                <a:latin typeface="+mj-lt"/>
                <a:ea typeface="+mj-ea"/>
                <a:cs typeface="+mj-cs"/>
              </a:rPr>
              <a:t>ÜN 16. mai 1990. a. otsusega kinnitati EV taastamine õigusjärgsuse alusel ka ÜN tegevuse põhieesmärgiks. </a:t>
            </a:r>
            <a:br>
              <a:rPr lang="et-EE" sz="1800" kern="1200" dirty="0">
                <a:solidFill>
                  <a:schemeClr val="tx1"/>
                </a:solidFill>
                <a:latin typeface="+mj-lt"/>
                <a:ea typeface="+mj-ea"/>
                <a:cs typeface="+mj-cs"/>
              </a:rPr>
            </a:br>
            <a:br>
              <a:rPr lang="et-EE" sz="1800" kern="1200" dirty="0">
                <a:solidFill>
                  <a:schemeClr val="tx1"/>
                </a:solidFill>
                <a:latin typeface="+mj-lt"/>
                <a:ea typeface="+mj-ea"/>
                <a:cs typeface="+mj-cs"/>
              </a:rPr>
            </a:br>
            <a:r>
              <a:rPr lang="et-EE" sz="1800" kern="1200" dirty="0">
                <a:solidFill>
                  <a:schemeClr val="tx1"/>
                </a:solidFill>
                <a:latin typeface="+mj-lt"/>
                <a:ea typeface="+mj-ea"/>
                <a:cs typeface="+mj-cs"/>
              </a:rPr>
              <a:t>Siiski püsis õigusjärgsuse küsimus  päevakorral 20. augustini. </a:t>
            </a:r>
            <a:br>
              <a:rPr lang="et-EE" sz="1800" kern="1200" dirty="0">
                <a:solidFill>
                  <a:schemeClr val="tx1"/>
                </a:solidFill>
                <a:latin typeface="+mj-lt"/>
                <a:ea typeface="+mj-ea"/>
                <a:cs typeface="+mj-cs"/>
              </a:rPr>
            </a:br>
            <a:br>
              <a:rPr lang="et-EE" sz="1800" kern="1200" dirty="0">
                <a:solidFill>
                  <a:schemeClr val="tx1"/>
                </a:solidFill>
                <a:latin typeface="+mj-lt"/>
                <a:ea typeface="+mj-ea"/>
                <a:cs typeface="+mj-cs"/>
              </a:rPr>
            </a:br>
            <a:r>
              <a:rPr lang="et-EE" sz="1800" kern="1200" dirty="0">
                <a:solidFill>
                  <a:schemeClr val="tx1"/>
                </a:solidFill>
                <a:latin typeface="+mj-lt"/>
                <a:ea typeface="+mj-ea"/>
                <a:cs typeface="+mj-cs"/>
              </a:rPr>
              <a:t>Sellega seostusid ka vaidlused omandi tagastamise ja kodakondsusseaduse  üle</a:t>
            </a:r>
            <a:br>
              <a:rPr lang="et-EE" sz="2000" kern="1200" dirty="0">
                <a:solidFill>
                  <a:schemeClr val="tx1"/>
                </a:solidFill>
                <a:latin typeface="+mj-lt"/>
                <a:ea typeface="+mj-ea"/>
                <a:cs typeface="+mj-cs"/>
              </a:rPr>
            </a:br>
            <a:endParaRPr lang="en-US" sz="2000" kern="1200" dirty="0">
              <a:solidFill>
                <a:schemeClr val="tx1"/>
              </a:solidFill>
              <a:latin typeface="+mj-lt"/>
              <a:ea typeface="+mj-ea"/>
              <a:cs typeface="+mj-cs"/>
            </a:endParaRPr>
          </a:p>
        </p:txBody>
      </p:sp>
      <p:pic>
        <p:nvPicPr>
          <p:cNvPr id="4" name="Sisu kohatäide 3">
            <a:extLst>
              <a:ext uri="{FF2B5EF4-FFF2-40B4-BE49-F238E27FC236}">
                <a16:creationId xmlns:a16="http://schemas.microsoft.com/office/drawing/2014/main" id="{09B03CB7-F1B0-0DB1-0416-425679B0E3B5}"/>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5394960" y="1961105"/>
            <a:ext cx="6565392" cy="4119655"/>
          </a:xfrm>
          <a:prstGeom prst="rect">
            <a:avLst/>
          </a:prstGeom>
          <a:noFill/>
        </p:spPr>
      </p:pic>
      <p:sp>
        <p:nvSpPr>
          <p:cNvPr id="3" name="TextBox 2">
            <a:extLst>
              <a:ext uri="{FF2B5EF4-FFF2-40B4-BE49-F238E27FC236}">
                <a16:creationId xmlns:a16="http://schemas.microsoft.com/office/drawing/2014/main" id="{FFE3917A-C6B1-5714-BF13-462595348E7B}"/>
              </a:ext>
            </a:extLst>
          </p:cNvPr>
          <p:cNvSpPr txBox="1"/>
          <p:nvPr/>
        </p:nvSpPr>
        <p:spPr>
          <a:xfrm>
            <a:off x="5285232" y="475488"/>
            <a:ext cx="6565392" cy="1384995"/>
          </a:xfrm>
          <a:prstGeom prst="rect">
            <a:avLst/>
          </a:prstGeom>
          <a:noFill/>
        </p:spPr>
        <p:txBody>
          <a:bodyPr wrap="square" rtlCol="0">
            <a:spAutoFit/>
          </a:bodyPr>
          <a:lstStyle/>
          <a:p>
            <a:r>
              <a:rPr lang="et-EE" sz="2800" dirty="0">
                <a:solidFill>
                  <a:schemeClr val="tx2">
                    <a:lumMod val="50000"/>
                    <a:lumOff val="50000"/>
                  </a:schemeClr>
                </a:solidFill>
              </a:rPr>
              <a:t>EK ja ÜN konflikti raamistus: Eesti Vabariigi taastamine või uue Eesti riigi loomine?</a:t>
            </a:r>
            <a:endParaRPr lang="en-GB" sz="2800" dirty="0">
              <a:solidFill>
                <a:schemeClr val="tx2">
                  <a:lumMod val="50000"/>
                  <a:lumOff val="50000"/>
                </a:schemeClr>
              </a:solidFill>
            </a:endParaRPr>
          </a:p>
        </p:txBody>
      </p:sp>
    </p:spTree>
    <p:extLst>
      <p:ext uri="{BB962C8B-B14F-4D97-AF65-F5344CB8AC3E}">
        <p14:creationId xmlns:p14="http://schemas.microsoft.com/office/powerpoint/2010/main" val="1040379469"/>
      </p:ext>
    </p:extLst>
  </p:cSld>
  <p:clrMapOvr>
    <a:masterClrMapping/>
  </p:clrMapOvr>
</p:sld>
</file>

<file path=ppt/theme/theme1.xml><?xml version="1.0" encoding="utf-8"?>
<a:theme xmlns:a="http://schemas.openxmlformats.org/drawingml/2006/main" name="Office Theme">
  <a:themeElements>
    <a:clrScheme name="Office'i kujundus">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i kujundus">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i kujundu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458</TotalTime>
  <Words>1068</Words>
  <Application>Microsoft Office PowerPoint</Application>
  <PresentationFormat>Laiekraan</PresentationFormat>
  <Paragraphs>83</Paragraphs>
  <Slides>14</Slides>
  <Notes>0</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14</vt:i4>
      </vt:variant>
    </vt:vector>
  </HeadingPairs>
  <TitlesOfParts>
    <vt:vector size="18" baseType="lpstr">
      <vt:lpstr>Aptos</vt:lpstr>
      <vt:lpstr>Aptos Display</vt:lpstr>
      <vt:lpstr>Arial</vt:lpstr>
      <vt:lpstr>Office Theme</vt:lpstr>
      <vt:lpstr>EV Ülemnõukogu rollist Eesti demokraatliku riikluse taastamisel</vt:lpstr>
      <vt:lpstr>Sissejuhatuseks</vt:lpstr>
      <vt:lpstr>Ajalooliste tegurite, ühiskondlike toimejõudude (agentsuste) ja institutsioonide koosmõju iseseisvuse taastamisel </vt:lpstr>
      <vt:lpstr>Olulised sõlmed iseseisvuse taastamise ajajoonel: üks siht, erinevad panustajad</vt:lpstr>
      <vt:lpstr>57% eestlastest oli juba 1990. aasta alguses veendunud, et iseseisvuse taastamine on lähima kahe aasta küsimus </vt:lpstr>
      <vt:lpstr>Nõukogude okupatsioon lõhestas eesti rahva</vt:lpstr>
      <vt:lpstr>  Lõhestumine nõukogude süsteemiga kohanemiste alusel  peegeldus eestlaste jaotumises  ühiskondlike hoiakute alusel (1983 a. uuring)   </vt:lpstr>
      <vt:lpstr>Nõukogude süsteemiga erinev kohanemine peegeldus ka rahvaliikumistes ning ÜN ja EK suhetes</vt:lpstr>
      <vt:lpstr>Eesti Vabariigi kodanike registreerimine kujunes EV õigusjärgse taastamise rahvaalgatuseks, mille ellu viimiseks valiti Eesti Kongress  1990. aasta alguses oli nii EV taassünd uue riigina kui ka EV õigusjärgne taastamine rahva toetuse mõttes üsna võrdsed, väikese ülekaaluga õigusjärgsusele  1990. märtsis toimunud ÜN valimistel muutus küsimus Eesti Vabariigi taastamise  õiguslikust alusest poliitiliste  vaidluste põhiküsimuseks.    ÜN 16. mai 1990. a. otsusega kinnitati EV taastamine õigusjärgsuse alusel ka ÜN tegevuse põhieesmärgiks.   Siiski püsis õigusjärgsuse küsimus  päevakorral 20. augustini.   Sellega seostusid ka vaidlused omandi tagastamise ja kodakondsusseaduse  üle </vt:lpstr>
      <vt:lpstr>Ülemnõukogu ja Eesti Kongressi kokkuleppel  20. augustil 1990 vastu võetud otsus Eesti riigi iseseisvusest taastas sümboolselt eesti rahva kui  demokraatliku riigivõimu kandja ühtsuse, mille  oli lõhestanud nõukogude okupatsioon </vt:lpstr>
      <vt:lpstr>EV Ülemnõukogu tõi  Eesti riigi valitsemisesse tagasi mitmeparteilise parlamentaarse demokraatia praktikad</vt:lpstr>
      <vt:lpstr>Ülemnõukogu saadikurühmade struktuuris peegeldus ÜN koosseisu põhikonflikt eestimeelsete ja moskvameelsete saadikute vahel  Samas on näha  ka eestimeelsete saadikute erimeelsus iseseisvuse taastamise järel toimuvate muutuste kiiruse ja  radikaalsuse suhtes.   Selle erimeelsuse jäljed on tuntavad ka Eesti tänasel poliitilisel maastikul.</vt:lpstr>
      <vt:lpstr>Ülemnõukogu töö tulemuslikkus</vt:lpstr>
      <vt:lpstr>EV Ülemnõukogu lõi aluse iseseisvuse taastanud  Eesti Vabariigi demokraatlikule parlamentaarsele kultuurile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Marju Lauristin</dc:creator>
  <cp:lastModifiedBy>Ants V</cp:lastModifiedBy>
  <cp:revision>2</cp:revision>
  <dcterms:created xsi:type="dcterms:W3CDTF">2026-08-15T23:47:46Z</dcterms:created>
  <dcterms:modified xsi:type="dcterms:W3CDTF">2026-08-28T07:59:33Z</dcterms:modified>
</cp:coreProperties>
</file>