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sldIdLst>
    <p:sldId id="262" r:id="rId2"/>
    <p:sldId id="257" r:id="rId3"/>
    <p:sldId id="258" r:id="rId4"/>
    <p:sldId id="259" r:id="rId5"/>
    <p:sldId id="260" r:id="rId6"/>
    <p:sldId id="261" r:id="rId7"/>
    <p:sldId id="263" r:id="rId8"/>
    <p:sldId id="265" r:id="rId9"/>
    <p:sldId id="264"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2" d="100"/>
          <a:sy n="82" d="100"/>
        </p:scale>
        <p:origin x="49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7CF022-044B-44CE-A9FD-417F439E24E5}" type="doc">
      <dgm:prSet loTypeId="urn:microsoft.com/office/officeart/2005/8/layout/vList2" loCatId="list" qsTypeId="urn:microsoft.com/office/officeart/2005/8/quickstyle/simple1#1" qsCatId="simple" csTypeId="urn:microsoft.com/office/officeart/2005/8/colors/colorful2#1" csCatId="colorful"/>
      <dgm:spPr/>
      <dgm:t>
        <a:bodyPr/>
        <a:lstStyle/>
        <a:p>
          <a:endParaRPr lang="en-US"/>
        </a:p>
      </dgm:t>
    </dgm:pt>
    <dgm:pt modelId="{942397D6-06A7-4C02-80DE-C1B30C8898C0}">
      <dgm:prSet/>
      <dgm:spPr/>
      <dgm:t>
        <a:bodyPr/>
        <a:lstStyle/>
        <a:p>
          <a:r>
            <a:rPr lang="et-EE" b="1"/>
            <a:t>USA ja NL keskmaa rakettide ja tuumavarude vähendamise lepingud kaheksakümnendatel;</a:t>
          </a:r>
          <a:endParaRPr lang="en-US"/>
        </a:p>
      </dgm:t>
    </dgm:pt>
    <dgm:pt modelId="{8D5AE787-38CB-4225-B8D0-26F063A6884B}" type="parTrans" cxnId="{CE631BF4-5FBB-4816-B6D6-7DE8E4653DC8}">
      <dgm:prSet/>
      <dgm:spPr/>
      <dgm:t>
        <a:bodyPr/>
        <a:lstStyle/>
        <a:p>
          <a:endParaRPr lang="en-US"/>
        </a:p>
      </dgm:t>
    </dgm:pt>
    <dgm:pt modelId="{980E1507-2738-4D54-B973-462025E5B1EA}" type="sibTrans" cxnId="{CE631BF4-5FBB-4816-B6D6-7DE8E4653DC8}">
      <dgm:prSet/>
      <dgm:spPr/>
      <dgm:t>
        <a:bodyPr/>
        <a:lstStyle/>
        <a:p>
          <a:endParaRPr lang="en-US"/>
        </a:p>
      </dgm:t>
    </dgm:pt>
    <dgm:pt modelId="{FABF84E7-C948-49FF-9715-AA293EBE0D04}">
      <dgm:prSet/>
      <dgm:spPr/>
      <dgm:t>
        <a:bodyPr/>
        <a:lstStyle/>
        <a:p>
          <a:r>
            <a:rPr lang="et-EE" b="1"/>
            <a:t>Üldised Euroopa geopoliitilise seisundi murdelised muutused 1986 – 1991;</a:t>
          </a:r>
          <a:endParaRPr lang="en-US"/>
        </a:p>
      </dgm:t>
    </dgm:pt>
    <dgm:pt modelId="{188D6765-F578-4B20-B729-29036E051341}" type="parTrans" cxnId="{8DBE0841-8EC1-4BB1-B02D-7391CCC708E6}">
      <dgm:prSet/>
      <dgm:spPr/>
      <dgm:t>
        <a:bodyPr/>
        <a:lstStyle/>
        <a:p>
          <a:endParaRPr lang="en-US"/>
        </a:p>
      </dgm:t>
    </dgm:pt>
    <dgm:pt modelId="{4364E430-F768-4FFD-A121-0DE56EABE55E}" type="sibTrans" cxnId="{8DBE0841-8EC1-4BB1-B02D-7391CCC708E6}">
      <dgm:prSet/>
      <dgm:spPr/>
      <dgm:t>
        <a:bodyPr/>
        <a:lstStyle/>
        <a:p>
          <a:endParaRPr lang="en-US"/>
        </a:p>
      </dgm:t>
    </dgm:pt>
    <dgm:pt modelId="{D926B91B-3FB2-4026-AF6B-20231D6AD9F6}">
      <dgm:prSet/>
      <dgm:spPr/>
      <dgm:t>
        <a:bodyPr/>
        <a:lstStyle/>
        <a:p>
          <a:r>
            <a:rPr lang="et-EE" b="1"/>
            <a:t>NL taandumine Afganistanist ja selle algus Ida-Euroopas;</a:t>
          </a:r>
          <a:endParaRPr lang="en-US"/>
        </a:p>
      </dgm:t>
    </dgm:pt>
    <dgm:pt modelId="{827ABFAC-77F6-421E-B101-EF1F8A730A20}" type="parTrans" cxnId="{67615742-867C-42C7-BE25-281169F42BAA}">
      <dgm:prSet/>
      <dgm:spPr/>
      <dgm:t>
        <a:bodyPr/>
        <a:lstStyle/>
        <a:p>
          <a:endParaRPr lang="en-US"/>
        </a:p>
      </dgm:t>
    </dgm:pt>
    <dgm:pt modelId="{6FD844F4-F695-4210-A71C-946D55CFCE71}" type="sibTrans" cxnId="{67615742-867C-42C7-BE25-281169F42BAA}">
      <dgm:prSet/>
      <dgm:spPr/>
      <dgm:t>
        <a:bodyPr/>
        <a:lstStyle/>
        <a:p>
          <a:endParaRPr lang="en-US"/>
        </a:p>
      </dgm:t>
    </dgm:pt>
    <dgm:pt modelId="{A4ED4017-7BF8-48D4-ACDB-F27385C4AF75}">
      <dgm:prSet/>
      <dgm:spPr/>
      <dgm:t>
        <a:bodyPr/>
        <a:lstStyle/>
        <a:p>
          <a:r>
            <a:rPr lang="et-EE" b="1"/>
            <a:t>Berliini müüri langemine novembris 1989 ja sellega koos Warssavi lepingu tühistumine.</a:t>
          </a:r>
          <a:endParaRPr lang="en-US"/>
        </a:p>
      </dgm:t>
    </dgm:pt>
    <dgm:pt modelId="{6F248FED-52ED-4A0B-98EF-FCBDAF90BB97}" type="parTrans" cxnId="{E1CACE5F-18AD-4532-9AEE-C9F8105A065B}">
      <dgm:prSet/>
      <dgm:spPr/>
      <dgm:t>
        <a:bodyPr/>
        <a:lstStyle/>
        <a:p>
          <a:endParaRPr lang="en-US"/>
        </a:p>
      </dgm:t>
    </dgm:pt>
    <dgm:pt modelId="{D71D9E83-AF21-4596-A01D-7351A69824CA}" type="sibTrans" cxnId="{E1CACE5F-18AD-4532-9AEE-C9F8105A065B}">
      <dgm:prSet/>
      <dgm:spPr/>
      <dgm:t>
        <a:bodyPr/>
        <a:lstStyle/>
        <a:p>
          <a:endParaRPr lang="en-US"/>
        </a:p>
      </dgm:t>
    </dgm:pt>
    <dgm:pt modelId="{759834A8-935C-4AFB-993D-D375B7F1405C}">
      <dgm:prSet/>
      <dgm:spPr/>
      <dgm:t>
        <a:bodyPr/>
        <a:lstStyle/>
        <a:p>
          <a:r>
            <a:rPr lang="et-EE" b="1"/>
            <a:t>Ideoloogilised vastuolud haihtusid saabumas oli „1000-aastase rahuriik“, mida politoloogid ja geopoliitikad kinnitasid.</a:t>
          </a:r>
          <a:endParaRPr lang="en-US"/>
        </a:p>
      </dgm:t>
    </dgm:pt>
    <dgm:pt modelId="{0EBAD2CF-B841-4ED6-9895-7CC5F14F5F21}" type="parTrans" cxnId="{3A23BF43-5A83-41C4-AC16-6CEDBDC7F298}">
      <dgm:prSet/>
      <dgm:spPr/>
      <dgm:t>
        <a:bodyPr/>
        <a:lstStyle/>
        <a:p>
          <a:endParaRPr lang="en-US"/>
        </a:p>
      </dgm:t>
    </dgm:pt>
    <dgm:pt modelId="{A554E825-4FA6-4CEE-82F3-24937366FABA}" type="sibTrans" cxnId="{3A23BF43-5A83-41C4-AC16-6CEDBDC7F298}">
      <dgm:prSet/>
      <dgm:spPr/>
      <dgm:t>
        <a:bodyPr/>
        <a:lstStyle/>
        <a:p>
          <a:endParaRPr lang="en-US"/>
        </a:p>
      </dgm:t>
    </dgm:pt>
    <dgm:pt modelId="{61598DF6-C401-4244-BBA8-CFEA8F24E611}">
      <dgm:prSet/>
      <dgm:spPr/>
      <dgm:t>
        <a:bodyPr/>
        <a:lstStyle/>
        <a:p>
          <a:r>
            <a:rPr lang="et-EE" b="1"/>
            <a:t>Liikumine Genf 49 – keeldumine teenimisest kutsealuse- või sõjaväepileti äraandmisega.</a:t>
          </a:r>
          <a:endParaRPr lang="en-US"/>
        </a:p>
      </dgm:t>
    </dgm:pt>
    <dgm:pt modelId="{C570881D-5648-49A0-A668-B48C79A0A2DC}" type="parTrans" cxnId="{A615F7BA-F09A-4FA8-A4CB-F638076370C2}">
      <dgm:prSet/>
      <dgm:spPr/>
      <dgm:t>
        <a:bodyPr/>
        <a:lstStyle/>
        <a:p>
          <a:endParaRPr lang="en-US"/>
        </a:p>
      </dgm:t>
    </dgm:pt>
    <dgm:pt modelId="{230A7D69-49FC-4336-A068-73366E8F8996}" type="sibTrans" cxnId="{A615F7BA-F09A-4FA8-A4CB-F638076370C2}">
      <dgm:prSet/>
      <dgm:spPr/>
      <dgm:t>
        <a:bodyPr/>
        <a:lstStyle/>
        <a:p>
          <a:endParaRPr lang="en-US"/>
        </a:p>
      </dgm:t>
    </dgm:pt>
    <dgm:pt modelId="{E7EE420C-9701-40A8-A413-1ADE10B7702A}" type="pres">
      <dgm:prSet presAssocID="{4D7CF022-044B-44CE-A9FD-417F439E24E5}" presName="linear" presStyleCnt="0">
        <dgm:presLayoutVars>
          <dgm:animLvl val="lvl"/>
          <dgm:resizeHandles val="exact"/>
        </dgm:presLayoutVars>
      </dgm:prSet>
      <dgm:spPr/>
    </dgm:pt>
    <dgm:pt modelId="{8F3FD9C1-B76B-4A8F-8CDC-D1FDC87341DA}" type="pres">
      <dgm:prSet presAssocID="{942397D6-06A7-4C02-80DE-C1B30C8898C0}" presName="parentText" presStyleLbl="node1" presStyleIdx="0" presStyleCnt="6">
        <dgm:presLayoutVars>
          <dgm:chMax val="0"/>
          <dgm:bulletEnabled val="1"/>
        </dgm:presLayoutVars>
      </dgm:prSet>
      <dgm:spPr/>
    </dgm:pt>
    <dgm:pt modelId="{E485FF2A-0502-4A41-9F77-AE689CC0321E}" type="pres">
      <dgm:prSet presAssocID="{980E1507-2738-4D54-B973-462025E5B1EA}" presName="spacer" presStyleCnt="0"/>
      <dgm:spPr/>
    </dgm:pt>
    <dgm:pt modelId="{AAFBE8D8-5F1C-40F6-A29C-8F16DC6C026E}" type="pres">
      <dgm:prSet presAssocID="{FABF84E7-C948-49FF-9715-AA293EBE0D04}" presName="parentText" presStyleLbl="node1" presStyleIdx="1" presStyleCnt="6">
        <dgm:presLayoutVars>
          <dgm:chMax val="0"/>
          <dgm:bulletEnabled val="1"/>
        </dgm:presLayoutVars>
      </dgm:prSet>
      <dgm:spPr/>
    </dgm:pt>
    <dgm:pt modelId="{C35774F9-327C-4853-814B-7431820BF40C}" type="pres">
      <dgm:prSet presAssocID="{4364E430-F768-4FFD-A121-0DE56EABE55E}" presName="spacer" presStyleCnt="0"/>
      <dgm:spPr/>
    </dgm:pt>
    <dgm:pt modelId="{87BD682F-10DA-4218-AADB-A4F9E55DC341}" type="pres">
      <dgm:prSet presAssocID="{D926B91B-3FB2-4026-AF6B-20231D6AD9F6}" presName="parentText" presStyleLbl="node1" presStyleIdx="2" presStyleCnt="6">
        <dgm:presLayoutVars>
          <dgm:chMax val="0"/>
          <dgm:bulletEnabled val="1"/>
        </dgm:presLayoutVars>
      </dgm:prSet>
      <dgm:spPr/>
    </dgm:pt>
    <dgm:pt modelId="{E1AD9F29-DDD0-49E5-B00D-AAA18FDE7C0A}" type="pres">
      <dgm:prSet presAssocID="{6FD844F4-F695-4210-A71C-946D55CFCE71}" presName="spacer" presStyleCnt="0"/>
      <dgm:spPr/>
    </dgm:pt>
    <dgm:pt modelId="{B9FE01B6-37ED-4225-BB3E-CD99CD530BFD}" type="pres">
      <dgm:prSet presAssocID="{A4ED4017-7BF8-48D4-ACDB-F27385C4AF75}" presName="parentText" presStyleLbl="node1" presStyleIdx="3" presStyleCnt="6">
        <dgm:presLayoutVars>
          <dgm:chMax val="0"/>
          <dgm:bulletEnabled val="1"/>
        </dgm:presLayoutVars>
      </dgm:prSet>
      <dgm:spPr/>
    </dgm:pt>
    <dgm:pt modelId="{4024A614-70B6-430A-B493-3CFAF378DE95}" type="pres">
      <dgm:prSet presAssocID="{D71D9E83-AF21-4596-A01D-7351A69824CA}" presName="spacer" presStyleCnt="0"/>
      <dgm:spPr/>
    </dgm:pt>
    <dgm:pt modelId="{A8E00F4E-F452-422F-9621-0A9BB7F36105}" type="pres">
      <dgm:prSet presAssocID="{759834A8-935C-4AFB-993D-D375B7F1405C}" presName="parentText" presStyleLbl="node1" presStyleIdx="4" presStyleCnt="6">
        <dgm:presLayoutVars>
          <dgm:chMax val="0"/>
          <dgm:bulletEnabled val="1"/>
        </dgm:presLayoutVars>
      </dgm:prSet>
      <dgm:spPr/>
    </dgm:pt>
    <dgm:pt modelId="{9192973A-1D07-4BD0-A31F-79E73D2D63B4}" type="pres">
      <dgm:prSet presAssocID="{A554E825-4FA6-4CEE-82F3-24937366FABA}" presName="spacer" presStyleCnt="0"/>
      <dgm:spPr/>
    </dgm:pt>
    <dgm:pt modelId="{FFF11BA2-45D9-47E8-88CE-9B46B73C0D44}" type="pres">
      <dgm:prSet presAssocID="{61598DF6-C401-4244-BBA8-CFEA8F24E611}" presName="parentText" presStyleLbl="node1" presStyleIdx="5" presStyleCnt="6">
        <dgm:presLayoutVars>
          <dgm:chMax val="0"/>
          <dgm:bulletEnabled val="1"/>
        </dgm:presLayoutVars>
      </dgm:prSet>
      <dgm:spPr/>
    </dgm:pt>
  </dgm:ptLst>
  <dgm:cxnLst>
    <dgm:cxn modelId="{E1CACE5F-18AD-4532-9AEE-C9F8105A065B}" srcId="{4D7CF022-044B-44CE-A9FD-417F439E24E5}" destId="{A4ED4017-7BF8-48D4-ACDB-F27385C4AF75}" srcOrd="3" destOrd="0" parTransId="{6F248FED-52ED-4A0B-98EF-FCBDAF90BB97}" sibTransId="{D71D9E83-AF21-4596-A01D-7351A69824CA}"/>
    <dgm:cxn modelId="{8DBE0841-8EC1-4BB1-B02D-7391CCC708E6}" srcId="{4D7CF022-044B-44CE-A9FD-417F439E24E5}" destId="{FABF84E7-C948-49FF-9715-AA293EBE0D04}" srcOrd="1" destOrd="0" parTransId="{188D6765-F578-4B20-B729-29036E051341}" sibTransId="{4364E430-F768-4FFD-A121-0DE56EABE55E}"/>
    <dgm:cxn modelId="{42D61461-3179-422F-8801-C9D3CBB2F89D}" type="presOf" srcId="{A4ED4017-7BF8-48D4-ACDB-F27385C4AF75}" destId="{B9FE01B6-37ED-4225-BB3E-CD99CD530BFD}" srcOrd="0" destOrd="0" presId="urn:microsoft.com/office/officeart/2005/8/layout/vList2"/>
    <dgm:cxn modelId="{67615742-867C-42C7-BE25-281169F42BAA}" srcId="{4D7CF022-044B-44CE-A9FD-417F439E24E5}" destId="{D926B91B-3FB2-4026-AF6B-20231D6AD9F6}" srcOrd="2" destOrd="0" parTransId="{827ABFAC-77F6-421E-B101-EF1F8A730A20}" sibTransId="{6FD844F4-F695-4210-A71C-946D55CFCE71}"/>
    <dgm:cxn modelId="{3A23BF43-5A83-41C4-AC16-6CEDBDC7F298}" srcId="{4D7CF022-044B-44CE-A9FD-417F439E24E5}" destId="{759834A8-935C-4AFB-993D-D375B7F1405C}" srcOrd="4" destOrd="0" parTransId="{0EBAD2CF-B841-4ED6-9895-7CC5F14F5F21}" sibTransId="{A554E825-4FA6-4CEE-82F3-24937366FABA}"/>
    <dgm:cxn modelId="{80CD2B74-D4E0-4BEC-85FE-BE063A9CF6B7}" type="presOf" srcId="{FABF84E7-C948-49FF-9715-AA293EBE0D04}" destId="{AAFBE8D8-5F1C-40F6-A29C-8F16DC6C026E}" srcOrd="0" destOrd="0" presId="urn:microsoft.com/office/officeart/2005/8/layout/vList2"/>
    <dgm:cxn modelId="{AA1BDC9F-A2A4-40BB-8D91-7E6BDB2C67DA}" type="presOf" srcId="{759834A8-935C-4AFB-993D-D375B7F1405C}" destId="{A8E00F4E-F452-422F-9621-0A9BB7F36105}" srcOrd="0" destOrd="0" presId="urn:microsoft.com/office/officeart/2005/8/layout/vList2"/>
    <dgm:cxn modelId="{C95646B6-233E-468F-B716-FD7698CA129C}" type="presOf" srcId="{D926B91B-3FB2-4026-AF6B-20231D6AD9F6}" destId="{87BD682F-10DA-4218-AADB-A4F9E55DC341}" srcOrd="0" destOrd="0" presId="urn:microsoft.com/office/officeart/2005/8/layout/vList2"/>
    <dgm:cxn modelId="{A615F7BA-F09A-4FA8-A4CB-F638076370C2}" srcId="{4D7CF022-044B-44CE-A9FD-417F439E24E5}" destId="{61598DF6-C401-4244-BBA8-CFEA8F24E611}" srcOrd="5" destOrd="0" parTransId="{C570881D-5648-49A0-A668-B48C79A0A2DC}" sibTransId="{230A7D69-49FC-4336-A068-73366E8F8996}"/>
    <dgm:cxn modelId="{AA14B5C6-752D-45FF-9FE4-8307264ED0E6}" type="presOf" srcId="{61598DF6-C401-4244-BBA8-CFEA8F24E611}" destId="{FFF11BA2-45D9-47E8-88CE-9B46B73C0D44}" srcOrd="0" destOrd="0" presId="urn:microsoft.com/office/officeart/2005/8/layout/vList2"/>
    <dgm:cxn modelId="{8B370DD9-4F29-4AF0-BC80-D1794EC19276}" type="presOf" srcId="{4D7CF022-044B-44CE-A9FD-417F439E24E5}" destId="{E7EE420C-9701-40A8-A413-1ADE10B7702A}" srcOrd="0" destOrd="0" presId="urn:microsoft.com/office/officeart/2005/8/layout/vList2"/>
    <dgm:cxn modelId="{25A115F3-46CC-470A-AFFF-3C5425E0A4F0}" type="presOf" srcId="{942397D6-06A7-4C02-80DE-C1B30C8898C0}" destId="{8F3FD9C1-B76B-4A8F-8CDC-D1FDC87341DA}" srcOrd="0" destOrd="0" presId="urn:microsoft.com/office/officeart/2005/8/layout/vList2"/>
    <dgm:cxn modelId="{CE631BF4-5FBB-4816-B6D6-7DE8E4653DC8}" srcId="{4D7CF022-044B-44CE-A9FD-417F439E24E5}" destId="{942397D6-06A7-4C02-80DE-C1B30C8898C0}" srcOrd="0" destOrd="0" parTransId="{8D5AE787-38CB-4225-B8D0-26F063A6884B}" sibTransId="{980E1507-2738-4D54-B973-462025E5B1EA}"/>
    <dgm:cxn modelId="{035FBFE2-DD58-4363-B0FC-AC9888E272D5}" type="presParOf" srcId="{E7EE420C-9701-40A8-A413-1ADE10B7702A}" destId="{8F3FD9C1-B76B-4A8F-8CDC-D1FDC87341DA}" srcOrd="0" destOrd="0" presId="urn:microsoft.com/office/officeart/2005/8/layout/vList2"/>
    <dgm:cxn modelId="{11DAE75A-E1F3-48A4-A545-37C33D6B01CA}" type="presParOf" srcId="{E7EE420C-9701-40A8-A413-1ADE10B7702A}" destId="{E485FF2A-0502-4A41-9F77-AE689CC0321E}" srcOrd="1" destOrd="0" presId="urn:microsoft.com/office/officeart/2005/8/layout/vList2"/>
    <dgm:cxn modelId="{83FEE8D9-09EF-410D-84BF-08745D2D515F}" type="presParOf" srcId="{E7EE420C-9701-40A8-A413-1ADE10B7702A}" destId="{AAFBE8D8-5F1C-40F6-A29C-8F16DC6C026E}" srcOrd="2" destOrd="0" presId="urn:microsoft.com/office/officeart/2005/8/layout/vList2"/>
    <dgm:cxn modelId="{0EAD232F-AD8D-4E3D-ABEA-3D1223CAAE43}" type="presParOf" srcId="{E7EE420C-9701-40A8-A413-1ADE10B7702A}" destId="{C35774F9-327C-4853-814B-7431820BF40C}" srcOrd="3" destOrd="0" presId="urn:microsoft.com/office/officeart/2005/8/layout/vList2"/>
    <dgm:cxn modelId="{A1A8DECF-693F-4534-A71C-00F7250B33F0}" type="presParOf" srcId="{E7EE420C-9701-40A8-A413-1ADE10B7702A}" destId="{87BD682F-10DA-4218-AADB-A4F9E55DC341}" srcOrd="4" destOrd="0" presId="urn:microsoft.com/office/officeart/2005/8/layout/vList2"/>
    <dgm:cxn modelId="{D8AF1C51-6689-45F2-A339-DB213C4B9A55}" type="presParOf" srcId="{E7EE420C-9701-40A8-A413-1ADE10B7702A}" destId="{E1AD9F29-DDD0-49E5-B00D-AAA18FDE7C0A}" srcOrd="5" destOrd="0" presId="urn:microsoft.com/office/officeart/2005/8/layout/vList2"/>
    <dgm:cxn modelId="{ABEECC9C-AACC-4BE9-90F4-7002D51DB9BB}" type="presParOf" srcId="{E7EE420C-9701-40A8-A413-1ADE10B7702A}" destId="{B9FE01B6-37ED-4225-BB3E-CD99CD530BFD}" srcOrd="6" destOrd="0" presId="urn:microsoft.com/office/officeart/2005/8/layout/vList2"/>
    <dgm:cxn modelId="{A545B146-0367-43C4-9604-7012BC7B3FE7}" type="presParOf" srcId="{E7EE420C-9701-40A8-A413-1ADE10B7702A}" destId="{4024A614-70B6-430A-B493-3CFAF378DE95}" srcOrd="7" destOrd="0" presId="urn:microsoft.com/office/officeart/2005/8/layout/vList2"/>
    <dgm:cxn modelId="{89AA3BFC-E2F6-453E-9E49-2E666D045097}" type="presParOf" srcId="{E7EE420C-9701-40A8-A413-1ADE10B7702A}" destId="{A8E00F4E-F452-422F-9621-0A9BB7F36105}" srcOrd="8" destOrd="0" presId="urn:microsoft.com/office/officeart/2005/8/layout/vList2"/>
    <dgm:cxn modelId="{B1178C34-09A4-413D-A14D-DC7CC6D87B88}" type="presParOf" srcId="{E7EE420C-9701-40A8-A413-1ADE10B7702A}" destId="{9192973A-1D07-4BD0-A31F-79E73D2D63B4}" srcOrd="9" destOrd="0" presId="urn:microsoft.com/office/officeart/2005/8/layout/vList2"/>
    <dgm:cxn modelId="{2405C736-7BBF-4565-BDCD-D9D56C460CE5}" type="presParOf" srcId="{E7EE420C-9701-40A8-A413-1ADE10B7702A}" destId="{FFF11BA2-45D9-47E8-88CE-9B46B73C0D44}"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3FD9C1-B76B-4A8F-8CDC-D1FDC87341DA}">
      <dsp:nvSpPr>
        <dsp:cNvPr id="0" name=""/>
        <dsp:cNvSpPr/>
      </dsp:nvSpPr>
      <dsp:spPr>
        <a:xfrm>
          <a:off x="0" y="147659"/>
          <a:ext cx="6581776" cy="6949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t-EE" sz="1800" b="1" kern="1200"/>
            <a:t>USA ja NL keskmaa rakettide ja tuumavarude vähendamise lepingud kaheksakümnendatel;</a:t>
          </a:r>
          <a:endParaRPr lang="en-US" sz="1800" kern="1200"/>
        </a:p>
      </dsp:txBody>
      <dsp:txXfrm>
        <a:off x="33926" y="181585"/>
        <a:ext cx="6513924" cy="627128"/>
      </dsp:txXfrm>
    </dsp:sp>
    <dsp:sp modelId="{AAFBE8D8-5F1C-40F6-A29C-8F16DC6C026E}">
      <dsp:nvSpPr>
        <dsp:cNvPr id="0" name=""/>
        <dsp:cNvSpPr/>
      </dsp:nvSpPr>
      <dsp:spPr>
        <a:xfrm>
          <a:off x="0" y="894479"/>
          <a:ext cx="6581776" cy="694980"/>
        </a:xfrm>
        <a:prstGeom prst="roundRect">
          <a:avLst/>
        </a:prstGeom>
        <a:solidFill>
          <a:schemeClr val="accent2">
            <a:hueOff val="-81443"/>
            <a:satOff val="-698"/>
            <a:lumOff val="-46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t-EE" sz="1800" b="1" kern="1200"/>
            <a:t>Üldised Euroopa geopoliitilise seisundi murdelised muutused 1986 – 1991;</a:t>
          </a:r>
          <a:endParaRPr lang="en-US" sz="1800" kern="1200"/>
        </a:p>
      </dsp:txBody>
      <dsp:txXfrm>
        <a:off x="33926" y="928405"/>
        <a:ext cx="6513924" cy="627128"/>
      </dsp:txXfrm>
    </dsp:sp>
    <dsp:sp modelId="{87BD682F-10DA-4218-AADB-A4F9E55DC341}">
      <dsp:nvSpPr>
        <dsp:cNvPr id="0" name=""/>
        <dsp:cNvSpPr/>
      </dsp:nvSpPr>
      <dsp:spPr>
        <a:xfrm>
          <a:off x="0" y="1641299"/>
          <a:ext cx="6581776" cy="694980"/>
        </a:xfrm>
        <a:prstGeom prst="roundRect">
          <a:avLst/>
        </a:prstGeom>
        <a:solidFill>
          <a:schemeClr val="accent2">
            <a:hueOff val="-162885"/>
            <a:satOff val="-1396"/>
            <a:lumOff val="-9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t-EE" sz="1800" b="1" kern="1200"/>
            <a:t>NL taandumine Afganistanist ja selle algus Ida-Euroopas;</a:t>
          </a:r>
          <a:endParaRPr lang="en-US" sz="1800" kern="1200"/>
        </a:p>
      </dsp:txBody>
      <dsp:txXfrm>
        <a:off x="33926" y="1675225"/>
        <a:ext cx="6513924" cy="627128"/>
      </dsp:txXfrm>
    </dsp:sp>
    <dsp:sp modelId="{B9FE01B6-37ED-4225-BB3E-CD99CD530BFD}">
      <dsp:nvSpPr>
        <dsp:cNvPr id="0" name=""/>
        <dsp:cNvSpPr/>
      </dsp:nvSpPr>
      <dsp:spPr>
        <a:xfrm>
          <a:off x="0" y="2388119"/>
          <a:ext cx="6581776" cy="694980"/>
        </a:xfrm>
        <a:prstGeom prst="roundRect">
          <a:avLst/>
        </a:prstGeom>
        <a:solidFill>
          <a:schemeClr val="accent2">
            <a:hueOff val="-244328"/>
            <a:satOff val="-2094"/>
            <a:lumOff val="-13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t-EE" sz="1800" b="1" kern="1200"/>
            <a:t>Berliini müüri langemine novembris 1989 ja sellega koos Warssavi lepingu tühistumine.</a:t>
          </a:r>
          <a:endParaRPr lang="en-US" sz="1800" kern="1200"/>
        </a:p>
      </dsp:txBody>
      <dsp:txXfrm>
        <a:off x="33926" y="2422045"/>
        <a:ext cx="6513924" cy="627128"/>
      </dsp:txXfrm>
    </dsp:sp>
    <dsp:sp modelId="{A8E00F4E-F452-422F-9621-0A9BB7F36105}">
      <dsp:nvSpPr>
        <dsp:cNvPr id="0" name=""/>
        <dsp:cNvSpPr/>
      </dsp:nvSpPr>
      <dsp:spPr>
        <a:xfrm>
          <a:off x="0" y="3134939"/>
          <a:ext cx="6581776" cy="694980"/>
        </a:xfrm>
        <a:prstGeom prst="roundRect">
          <a:avLst/>
        </a:prstGeom>
        <a:solidFill>
          <a:schemeClr val="accent2">
            <a:hueOff val="-325770"/>
            <a:satOff val="-2792"/>
            <a:lumOff val="-18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t-EE" sz="1800" b="1" kern="1200"/>
            <a:t>Ideoloogilised vastuolud haihtusid saabumas oli „1000-aastase rahuriik“, mida politoloogid ja geopoliitikad kinnitasid.</a:t>
          </a:r>
          <a:endParaRPr lang="en-US" sz="1800" kern="1200"/>
        </a:p>
      </dsp:txBody>
      <dsp:txXfrm>
        <a:off x="33926" y="3168865"/>
        <a:ext cx="6513924" cy="627128"/>
      </dsp:txXfrm>
    </dsp:sp>
    <dsp:sp modelId="{FFF11BA2-45D9-47E8-88CE-9B46B73C0D44}">
      <dsp:nvSpPr>
        <dsp:cNvPr id="0" name=""/>
        <dsp:cNvSpPr/>
      </dsp:nvSpPr>
      <dsp:spPr>
        <a:xfrm>
          <a:off x="0" y="3881759"/>
          <a:ext cx="6581776" cy="694980"/>
        </a:xfrm>
        <a:prstGeom prst="roundRect">
          <a:avLst/>
        </a:prstGeom>
        <a:solidFill>
          <a:schemeClr val="accent2">
            <a:hueOff val="-407213"/>
            <a:satOff val="-3490"/>
            <a:lumOff val="-2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t-EE" sz="1800" b="1" kern="1200"/>
            <a:t>Liikumine Genf 49 – keeldumine teenimisest kutsealuse- või sõjaväepileti äraandmisega.</a:t>
          </a:r>
          <a:endParaRPr lang="en-US" sz="1800" kern="1200"/>
        </a:p>
      </dsp:txBody>
      <dsp:txXfrm>
        <a:off x="33926" y="3915685"/>
        <a:ext cx="6513924" cy="62712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8/28/2026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02063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8/28/2026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743205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8/28/2026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246199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8/28/2026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70983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8/28/2026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01151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8/28/2026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8523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8/28/2026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4386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8/28/2026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69677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8/28/2026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305466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8/28/2026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742202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8/28/2026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992806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8/28/2026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64301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78" r:id="rId6"/>
    <p:sldLayoutId id="2147483674" r:id="rId7"/>
    <p:sldLayoutId id="2147483675" r:id="rId8"/>
    <p:sldLayoutId id="2147483676" r:id="rId9"/>
    <p:sldLayoutId id="2147483677" r:id="rId10"/>
    <p:sldLayoutId id="2147483679"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ealkiri 1">
            <a:extLst>
              <a:ext uri="{FF2B5EF4-FFF2-40B4-BE49-F238E27FC236}">
                <a16:creationId xmlns:a16="http://schemas.microsoft.com/office/drawing/2014/main" id="{A80E3DE9-B4AB-7F14-2F0C-3E2116F4172D}"/>
              </a:ext>
            </a:extLst>
          </p:cNvPr>
          <p:cNvSpPr>
            <a:spLocks noGrp="1"/>
          </p:cNvSpPr>
          <p:nvPr>
            <p:ph type="ctrTitle"/>
          </p:nvPr>
        </p:nvSpPr>
        <p:spPr>
          <a:xfrm>
            <a:off x="1969770" y="3429000"/>
            <a:ext cx="8566150" cy="817880"/>
          </a:xfrm>
        </p:spPr>
        <p:txBody>
          <a:bodyPr>
            <a:noAutofit/>
          </a:bodyPr>
          <a:lstStyle/>
          <a:p>
            <a:pPr algn="ctr">
              <a:lnSpc>
                <a:spcPct val="90000"/>
              </a:lnSpc>
            </a:pPr>
            <a:r>
              <a:rPr lang="et-EE" sz="3600" b="1" dirty="0">
                <a:solidFill>
                  <a:srgbClr val="00B0F0"/>
                </a:solidFill>
              </a:rPr>
              <a:t>Riigi julgeoleku ja -kaitse paradigmad 1991 ja 2031</a:t>
            </a:r>
            <a:r>
              <a:rPr lang="et-EE" sz="3200" b="1" dirty="0">
                <a:solidFill>
                  <a:srgbClr val="00B0F0"/>
                </a:solidFill>
              </a:rPr>
              <a:t>.</a:t>
            </a:r>
            <a:br>
              <a:rPr lang="et-EE" sz="3200" dirty="0">
                <a:solidFill>
                  <a:srgbClr val="00B0F0"/>
                </a:solidFill>
              </a:rPr>
            </a:br>
            <a:endParaRPr lang="et-EE" sz="3200" dirty="0">
              <a:solidFill>
                <a:srgbClr val="00B0F0"/>
              </a:solidFill>
            </a:endParaRPr>
          </a:p>
        </p:txBody>
      </p:sp>
      <p:sp>
        <p:nvSpPr>
          <p:cNvPr id="3" name="Alapealkiri 2">
            <a:extLst>
              <a:ext uri="{FF2B5EF4-FFF2-40B4-BE49-F238E27FC236}">
                <a16:creationId xmlns:a16="http://schemas.microsoft.com/office/drawing/2014/main" id="{92E6FF87-B44F-404C-0AB4-73661C88FFDE}"/>
              </a:ext>
            </a:extLst>
          </p:cNvPr>
          <p:cNvSpPr>
            <a:spLocks noGrp="1"/>
          </p:cNvSpPr>
          <p:nvPr>
            <p:ph type="subTitle" idx="1"/>
          </p:nvPr>
        </p:nvSpPr>
        <p:spPr>
          <a:xfrm>
            <a:off x="4826001" y="5850988"/>
            <a:ext cx="5373370" cy="746854"/>
          </a:xfrm>
        </p:spPr>
        <p:txBody>
          <a:bodyPr anchor="ctr">
            <a:noAutofit/>
          </a:bodyPr>
          <a:lstStyle/>
          <a:p>
            <a:pPr algn="r"/>
            <a:r>
              <a:rPr lang="et-EE" sz="2400" b="1" dirty="0"/>
              <a:t>Esitus konverentsil 19. augustil 2026.</a:t>
            </a:r>
            <a:br>
              <a:rPr lang="et-EE" sz="2400" b="1" dirty="0"/>
            </a:br>
            <a:endParaRPr lang="et-EE" sz="2400" dirty="0"/>
          </a:p>
        </p:txBody>
      </p:sp>
      <p:pic>
        <p:nvPicPr>
          <p:cNvPr id="4" name="Pilt 3">
            <a:extLst>
              <a:ext uri="{FF2B5EF4-FFF2-40B4-BE49-F238E27FC236}">
                <a16:creationId xmlns:a16="http://schemas.microsoft.com/office/drawing/2014/main" id="{9C2F14DB-AA74-C21E-7987-FB7A1336A4CB}"/>
              </a:ext>
            </a:extLst>
          </p:cNvPr>
          <p:cNvPicPr>
            <a:picLocks noChangeAspect="1"/>
          </p:cNvPicPr>
          <p:nvPr/>
        </p:nvPicPr>
        <p:blipFill>
          <a:blip r:embed="rId2"/>
          <a:stretch>
            <a:fillRect/>
          </a:stretch>
        </p:blipFill>
        <p:spPr>
          <a:xfrm>
            <a:off x="971550" y="752267"/>
            <a:ext cx="10287000" cy="1785189"/>
          </a:xfrm>
          <a:prstGeom prst="rect">
            <a:avLst/>
          </a:prstGeom>
        </p:spPr>
      </p:pic>
      <p:cxnSp>
        <p:nvCxnSpPr>
          <p:cNvPr id="11" name="Straight Connector 10">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69770" y="5719083"/>
            <a:ext cx="8229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6076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BC30665E-D592-446F-98EB-15F172A22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ealkiri 1">
            <a:extLst>
              <a:ext uri="{FF2B5EF4-FFF2-40B4-BE49-F238E27FC236}">
                <a16:creationId xmlns:a16="http://schemas.microsoft.com/office/drawing/2014/main" id="{CF606031-2BA9-B4C2-FBC8-3A1B3D65CA2B}"/>
              </a:ext>
            </a:extLst>
          </p:cNvPr>
          <p:cNvSpPr>
            <a:spLocks noGrp="1"/>
          </p:cNvSpPr>
          <p:nvPr>
            <p:ph type="title"/>
          </p:nvPr>
        </p:nvSpPr>
        <p:spPr>
          <a:xfrm>
            <a:off x="703400" y="4702835"/>
            <a:ext cx="10801350" cy="978772"/>
          </a:xfrm>
        </p:spPr>
        <p:txBody>
          <a:bodyPr vert="horz" lIns="91440" tIns="45720" rIns="91440" bIns="45720" rtlCol="0" anchor="t">
            <a:normAutofit/>
          </a:bodyPr>
          <a:lstStyle/>
          <a:p>
            <a:r>
              <a:rPr lang="en-US" sz="5400"/>
              <a:t>TÄNAN TÄHELEPANU EEST</a:t>
            </a:r>
          </a:p>
        </p:txBody>
      </p:sp>
      <p:sp>
        <p:nvSpPr>
          <p:cNvPr id="3" name="Teksti kohatäide 2">
            <a:extLst>
              <a:ext uri="{FF2B5EF4-FFF2-40B4-BE49-F238E27FC236}">
                <a16:creationId xmlns:a16="http://schemas.microsoft.com/office/drawing/2014/main" id="{6741E951-E9B1-E352-C4B8-4E3F8457F4D2}"/>
              </a:ext>
            </a:extLst>
          </p:cNvPr>
          <p:cNvSpPr>
            <a:spLocks noGrp="1"/>
          </p:cNvSpPr>
          <p:nvPr>
            <p:ph type="body" idx="1"/>
          </p:nvPr>
        </p:nvSpPr>
        <p:spPr>
          <a:xfrm>
            <a:off x="703400" y="5717566"/>
            <a:ext cx="9470954" cy="533983"/>
          </a:xfrm>
        </p:spPr>
        <p:txBody>
          <a:bodyPr vert="horz" lIns="91440" tIns="45720" rIns="91440" bIns="45720" rtlCol="0" anchor="t">
            <a:normAutofit/>
          </a:bodyPr>
          <a:lstStyle/>
          <a:p>
            <a:r>
              <a:rPr lang="et-EE" sz="1800" dirty="0">
                <a:solidFill>
                  <a:schemeClr val="tx1"/>
                </a:solidFill>
              </a:rPr>
              <a:t>Enn Tupp, 19. august 2926</a:t>
            </a:r>
            <a:endParaRPr lang="en-US" sz="1800" dirty="0">
              <a:solidFill>
                <a:schemeClr val="tx1"/>
              </a:solidFill>
            </a:endParaRPr>
          </a:p>
        </p:txBody>
      </p:sp>
      <p:pic>
        <p:nvPicPr>
          <p:cNvPr id="5" name="Pilt 4">
            <a:extLst>
              <a:ext uri="{FF2B5EF4-FFF2-40B4-BE49-F238E27FC236}">
                <a16:creationId xmlns:a16="http://schemas.microsoft.com/office/drawing/2014/main" id="{D7C90107-E0D1-1A05-190B-77C8AD01815B}"/>
              </a:ext>
            </a:extLst>
          </p:cNvPr>
          <p:cNvPicPr>
            <a:picLocks noChangeAspect="1"/>
          </p:cNvPicPr>
          <p:nvPr/>
        </p:nvPicPr>
        <p:blipFill>
          <a:blip r:embed="rId2">
            <a:extLst>
              <a:ext uri="{28A0092B-C50C-407E-A947-70E740481C1C}">
                <a14:useLocalDpi xmlns:a14="http://schemas.microsoft.com/office/drawing/2010/main" val="0"/>
              </a:ext>
            </a:extLst>
          </a:blip>
          <a:srcRect l="24220" r="23603" b="-1"/>
          <a:stretch>
            <a:fillRect/>
          </a:stretch>
        </p:blipFill>
        <p:spPr>
          <a:xfrm>
            <a:off x="800100" y="712915"/>
            <a:ext cx="10591800" cy="3806202"/>
          </a:xfrm>
          <a:prstGeom prst="rect">
            <a:avLst/>
          </a:prstGeom>
        </p:spPr>
      </p:pic>
      <p:cxnSp>
        <p:nvCxnSpPr>
          <p:cNvPr id="18" name="Straight Connector 17">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453984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47697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9833C7-FDE4-4657-B0B1-32BE833C2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ABE7C0B-A2D9-4202-A524-532DA2E2D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lt 2">
            <a:extLst>
              <a:ext uri="{FF2B5EF4-FFF2-40B4-BE49-F238E27FC236}">
                <a16:creationId xmlns:a16="http://schemas.microsoft.com/office/drawing/2014/main" id="{ED1DB81B-F326-FA7D-5F89-E6E580AAC4DB}"/>
              </a:ext>
            </a:extLst>
          </p:cNvPr>
          <p:cNvPicPr>
            <a:picLocks noChangeAspect="1"/>
          </p:cNvPicPr>
          <p:nvPr/>
        </p:nvPicPr>
        <p:blipFill>
          <a:blip r:embed="rId2" cstate="print">
            <a:extLst>
              <a:ext uri="{28A0092B-C50C-407E-A947-70E740481C1C}">
                <a14:useLocalDpi xmlns:a14="http://schemas.microsoft.com/office/drawing/2010/main" val="0"/>
              </a:ext>
            </a:extLst>
          </a:blip>
          <a:srcRect t="4965" b="2822"/>
          <a:stretch>
            <a:fillRect/>
          </a:stretch>
        </p:blipFill>
        <p:spPr>
          <a:xfrm>
            <a:off x="20" y="10"/>
            <a:ext cx="12191979" cy="6857989"/>
          </a:xfrm>
          <a:prstGeom prst="rect">
            <a:avLst/>
          </a:prstGeom>
        </p:spPr>
      </p:pic>
    </p:spTree>
    <p:extLst>
      <p:ext uri="{BB962C8B-B14F-4D97-AF65-F5344CB8AC3E}">
        <p14:creationId xmlns:p14="http://schemas.microsoft.com/office/powerpoint/2010/main" val="2144599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79833C7-FDE4-4657-B0B1-32BE833C2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ABE7C0B-A2D9-4202-A524-532DA2E2D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lt 2">
            <a:extLst>
              <a:ext uri="{FF2B5EF4-FFF2-40B4-BE49-F238E27FC236}">
                <a16:creationId xmlns:a16="http://schemas.microsoft.com/office/drawing/2014/main" id="{E37E2F55-C644-86E0-8C87-0A2E630113ED}"/>
              </a:ext>
            </a:extLst>
          </p:cNvPr>
          <p:cNvPicPr>
            <a:picLocks noChangeAspect="1"/>
          </p:cNvPicPr>
          <p:nvPr/>
        </p:nvPicPr>
        <p:blipFill>
          <a:blip r:embed="rId2" cstate="print">
            <a:extLst>
              <a:ext uri="{28A0092B-C50C-407E-A947-70E740481C1C}">
                <a14:useLocalDpi xmlns:a14="http://schemas.microsoft.com/office/drawing/2010/main" val="0"/>
              </a:ext>
            </a:extLst>
          </a:blip>
          <a:srcRect l="15254" r="4746"/>
          <a:stretch>
            <a:fillRect/>
          </a:stretch>
        </p:blipFill>
        <p:spPr>
          <a:xfrm>
            <a:off x="20" y="10"/>
            <a:ext cx="12191979" cy="6857989"/>
          </a:xfrm>
          <a:prstGeom prst="rect">
            <a:avLst/>
          </a:prstGeom>
        </p:spPr>
      </p:pic>
    </p:spTree>
    <p:extLst>
      <p:ext uri="{BB962C8B-B14F-4D97-AF65-F5344CB8AC3E}">
        <p14:creationId xmlns:p14="http://schemas.microsoft.com/office/powerpoint/2010/main" val="1067219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DEF92653-5D6D-47E6-8744-0DAF76E049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ealkiri 1">
            <a:extLst>
              <a:ext uri="{FF2B5EF4-FFF2-40B4-BE49-F238E27FC236}">
                <a16:creationId xmlns:a16="http://schemas.microsoft.com/office/drawing/2014/main" id="{C3E0CEF3-1A1C-6BA9-1EA9-19770EA6424F}"/>
              </a:ext>
            </a:extLst>
          </p:cNvPr>
          <p:cNvSpPr>
            <a:spLocks noGrp="1"/>
          </p:cNvSpPr>
          <p:nvPr>
            <p:ph type="title"/>
          </p:nvPr>
        </p:nvSpPr>
        <p:spPr>
          <a:xfrm>
            <a:off x="589282" y="960594"/>
            <a:ext cx="6563357" cy="4936812"/>
          </a:xfrm>
        </p:spPr>
        <p:txBody>
          <a:bodyPr vert="horz" lIns="91440" tIns="45720" rIns="91440" bIns="45720" rtlCol="0" anchor="ctr">
            <a:normAutofit/>
          </a:bodyPr>
          <a:lstStyle/>
          <a:p>
            <a:pPr algn="r"/>
            <a:r>
              <a:rPr lang="en-US" sz="5600" dirty="0">
                <a:solidFill>
                  <a:schemeClr val="accent2">
                    <a:lumMod val="75000"/>
                  </a:schemeClr>
                </a:solidFill>
              </a:rPr>
              <a:t>ESIMENE </a:t>
            </a:r>
            <a:r>
              <a:rPr lang="et-EE" sz="5600" dirty="0">
                <a:solidFill>
                  <a:schemeClr val="accent2">
                    <a:lumMod val="75000"/>
                  </a:schemeClr>
                </a:solidFill>
              </a:rPr>
              <a:t>„</a:t>
            </a:r>
            <a:r>
              <a:rPr lang="en-US" sz="5600" dirty="0">
                <a:solidFill>
                  <a:schemeClr val="accent2">
                    <a:lumMod val="75000"/>
                  </a:schemeClr>
                </a:solidFill>
              </a:rPr>
              <a:t>RIIGIKAITSEALANE</a:t>
            </a:r>
            <a:r>
              <a:rPr lang="et-EE" sz="5600" dirty="0">
                <a:solidFill>
                  <a:schemeClr val="accent2">
                    <a:lumMod val="75000"/>
                  </a:schemeClr>
                </a:solidFill>
              </a:rPr>
              <a:t>“</a:t>
            </a:r>
            <a:r>
              <a:rPr lang="en-US" sz="5600" dirty="0">
                <a:solidFill>
                  <a:schemeClr val="accent2">
                    <a:lumMod val="75000"/>
                  </a:schemeClr>
                </a:solidFill>
              </a:rPr>
              <a:t> </a:t>
            </a:r>
            <a:br>
              <a:rPr lang="et-EE" sz="5600" dirty="0">
                <a:solidFill>
                  <a:schemeClr val="accent2">
                    <a:lumMod val="75000"/>
                  </a:schemeClr>
                </a:solidFill>
              </a:rPr>
            </a:br>
            <a:r>
              <a:rPr lang="en-US" sz="5600" dirty="0">
                <a:solidFill>
                  <a:schemeClr val="accent2">
                    <a:lumMod val="75000"/>
                  </a:schemeClr>
                </a:solidFill>
              </a:rPr>
              <a:t>ÕIGUSAKT</a:t>
            </a:r>
            <a:br>
              <a:rPr lang="en-US" sz="5600" dirty="0">
                <a:solidFill>
                  <a:schemeClr val="accent2">
                    <a:lumMod val="75000"/>
                  </a:schemeClr>
                </a:solidFill>
              </a:rPr>
            </a:br>
            <a:r>
              <a:rPr lang="en-US" sz="5600" dirty="0">
                <a:solidFill>
                  <a:schemeClr val="accent2">
                    <a:lumMod val="75000"/>
                  </a:schemeClr>
                </a:solidFill>
              </a:rPr>
              <a:t>11. </a:t>
            </a:r>
            <a:r>
              <a:rPr lang="en-US" sz="5600" dirty="0" err="1">
                <a:solidFill>
                  <a:schemeClr val="accent2">
                    <a:lumMod val="75000"/>
                  </a:schemeClr>
                </a:solidFill>
              </a:rPr>
              <a:t>aprill</a:t>
            </a:r>
            <a:r>
              <a:rPr lang="en-US" sz="5600" dirty="0">
                <a:solidFill>
                  <a:schemeClr val="accent2">
                    <a:lumMod val="75000"/>
                  </a:schemeClr>
                </a:solidFill>
              </a:rPr>
              <a:t> 1990</a:t>
            </a:r>
          </a:p>
        </p:txBody>
      </p:sp>
      <p:sp>
        <p:nvSpPr>
          <p:cNvPr id="4" name="TextBox 3">
            <a:extLst>
              <a:ext uri="{FF2B5EF4-FFF2-40B4-BE49-F238E27FC236}">
                <a16:creationId xmlns:a16="http://schemas.microsoft.com/office/drawing/2014/main" id="{258736E6-A66F-8B45-7235-0107C63DCF17}"/>
              </a:ext>
            </a:extLst>
          </p:cNvPr>
          <p:cNvSpPr txBox="1"/>
          <p:nvPr/>
        </p:nvSpPr>
        <p:spPr>
          <a:xfrm>
            <a:off x="8002185" y="1390650"/>
            <a:ext cx="3019423" cy="4076700"/>
          </a:xfrm>
          <a:prstGeom prst="rect">
            <a:avLst/>
          </a:prstGeom>
        </p:spPr>
        <p:txBody>
          <a:bodyPr vert="horz" lIns="91440" tIns="45720" rIns="91440" bIns="45720" rtlCol="0" anchor="ctr">
            <a:normAutofit/>
          </a:bodyPr>
          <a:lstStyle/>
          <a:p>
            <a:pPr>
              <a:lnSpc>
                <a:spcPct val="110000"/>
              </a:lnSpc>
              <a:spcBef>
                <a:spcPts val="1000"/>
              </a:spcBef>
              <a:spcAft>
                <a:spcPts val="600"/>
              </a:spcAft>
            </a:pPr>
            <a:r>
              <a:rPr lang="en-US" sz="2400" b="1" dirty="0">
                <a:effectLst/>
              </a:rPr>
              <a:t>„</a:t>
            </a:r>
            <a:r>
              <a:rPr lang="en-US" sz="2400" b="1" dirty="0" err="1">
                <a:effectLst/>
              </a:rPr>
              <a:t>Seadus</a:t>
            </a:r>
            <a:r>
              <a:rPr lang="en-US" sz="2400" b="1" dirty="0">
                <a:effectLst/>
              </a:rPr>
              <a:t> Eesti NSV </a:t>
            </a:r>
            <a:r>
              <a:rPr lang="en-US" sz="2400" b="1" dirty="0" err="1">
                <a:effectLst/>
              </a:rPr>
              <a:t>elanike</a:t>
            </a:r>
            <a:r>
              <a:rPr lang="en-US" sz="2400" b="1" dirty="0">
                <a:effectLst/>
              </a:rPr>
              <a:t> </a:t>
            </a:r>
            <a:r>
              <a:rPr lang="en-US" sz="2400" b="1" dirty="0" err="1">
                <a:effectLst/>
              </a:rPr>
              <a:t>teenistusest</a:t>
            </a:r>
            <a:r>
              <a:rPr lang="en-US" sz="2400" b="1" dirty="0">
                <a:effectLst/>
              </a:rPr>
              <a:t> NSV </a:t>
            </a:r>
            <a:r>
              <a:rPr lang="en-US" sz="2400" b="1" dirty="0" err="1">
                <a:effectLst/>
              </a:rPr>
              <a:t>Liidu</a:t>
            </a:r>
            <a:r>
              <a:rPr lang="en-US" sz="2400" b="1" dirty="0">
                <a:effectLst/>
              </a:rPr>
              <a:t> </a:t>
            </a:r>
            <a:r>
              <a:rPr lang="en-US" sz="2400" b="1" dirty="0" err="1">
                <a:effectLst/>
              </a:rPr>
              <a:t>relvajõududes</a:t>
            </a:r>
            <a:r>
              <a:rPr lang="en-US" sz="2400" b="1" dirty="0">
                <a:effectLst/>
              </a:rPr>
              <a:t> </a:t>
            </a:r>
            <a:r>
              <a:rPr lang="en-US" sz="2400" b="1" dirty="0" err="1">
                <a:effectLst/>
              </a:rPr>
              <a:t>üleminekuperioodil</a:t>
            </a:r>
            <a:r>
              <a:rPr lang="en-US" sz="2200" dirty="0">
                <a:effectLst/>
              </a:rPr>
              <a:t>“.</a:t>
            </a:r>
          </a:p>
        </p:txBody>
      </p:sp>
      <p:cxnSp>
        <p:nvCxnSpPr>
          <p:cNvPr id="15" name="Straight Connector 14">
            <a:extLst>
              <a:ext uri="{FF2B5EF4-FFF2-40B4-BE49-F238E27FC236}">
                <a16:creationId xmlns:a16="http://schemas.microsoft.com/office/drawing/2014/main" id="{9CA98CE3-81A7-4FFE-A047-9AA65998D8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315200" y="1733549"/>
            <a:ext cx="0" cy="3390901"/>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009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ealkiri 1">
            <a:extLst>
              <a:ext uri="{FF2B5EF4-FFF2-40B4-BE49-F238E27FC236}">
                <a16:creationId xmlns:a16="http://schemas.microsoft.com/office/drawing/2014/main" id="{0B1FB5C2-4017-D240-53C9-D0E825097470}"/>
              </a:ext>
            </a:extLst>
          </p:cNvPr>
          <p:cNvSpPr>
            <a:spLocks noGrp="1"/>
          </p:cNvSpPr>
          <p:nvPr>
            <p:ph type="title"/>
          </p:nvPr>
        </p:nvSpPr>
        <p:spPr>
          <a:xfrm>
            <a:off x="704088" y="914400"/>
            <a:ext cx="3660776" cy="4404064"/>
          </a:xfrm>
        </p:spPr>
        <p:txBody>
          <a:bodyPr vert="horz" lIns="91440" tIns="45720" rIns="91440" bIns="45720" rtlCol="0" anchor="t">
            <a:normAutofit/>
          </a:bodyPr>
          <a:lstStyle/>
          <a:p>
            <a:pPr algn="ctr"/>
            <a:br>
              <a:rPr lang="et-EE" dirty="0"/>
            </a:br>
            <a:br>
              <a:rPr lang="et-EE" dirty="0"/>
            </a:br>
            <a:r>
              <a:rPr lang="en-US" dirty="0">
                <a:solidFill>
                  <a:srgbClr val="7030A0"/>
                </a:solidFill>
              </a:rPr>
              <a:t>M u r d e l </a:t>
            </a:r>
            <a:r>
              <a:rPr lang="en-US" dirty="0" err="1">
                <a:solidFill>
                  <a:srgbClr val="7030A0"/>
                </a:solidFill>
              </a:rPr>
              <a:t>i</a:t>
            </a:r>
            <a:r>
              <a:rPr lang="en-US" dirty="0">
                <a:solidFill>
                  <a:srgbClr val="7030A0"/>
                </a:solidFill>
              </a:rPr>
              <a:t> s e</a:t>
            </a:r>
            <a:br>
              <a:rPr lang="et-EE" dirty="0">
                <a:solidFill>
                  <a:srgbClr val="7030A0"/>
                </a:solidFill>
              </a:rPr>
            </a:br>
            <a:r>
              <a:rPr lang="en-US" dirty="0">
                <a:solidFill>
                  <a:srgbClr val="7030A0"/>
                </a:solidFill>
              </a:rPr>
              <a:t>   a j a  t a u</a:t>
            </a:r>
            <a:r>
              <a:rPr lang="et-EE" dirty="0">
                <a:solidFill>
                  <a:srgbClr val="7030A0"/>
                </a:solidFill>
              </a:rPr>
              <a:t>s</a:t>
            </a:r>
            <a:r>
              <a:rPr lang="en-US" dirty="0">
                <a:solidFill>
                  <a:srgbClr val="7030A0"/>
                </a:solidFill>
              </a:rPr>
              <a:t>t</a:t>
            </a:r>
            <a:r>
              <a:rPr lang="et-EE" dirty="0">
                <a:solidFill>
                  <a:srgbClr val="7030A0"/>
                </a:solidFill>
              </a:rPr>
              <a:t>    ja</a:t>
            </a:r>
            <a:br>
              <a:rPr lang="et-EE" dirty="0">
                <a:solidFill>
                  <a:srgbClr val="7030A0"/>
                </a:solidFill>
              </a:rPr>
            </a:br>
            <a:r>
              <a:rPr lang="en-US" dirty="0">
                <a:solidFill>
                  <a:srgbClr val="7030A0"/>
                </a:solidFill>
              </a:rPr>
              <a:t> p õ h j u s e d</a:t>
            </a:r>
          </a:p>
        </p:txBody>
      </p:sp>
      <p:cxnSp>
        <p:nvCxnSpPr>
          <p:cNvPr id="18" name="Straight Connector 17">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9" name="TextBox 5">
            <a:extLst>
              <a:ext uri="{FF2B5EF4-FFF2-40B4-BE49-F238E27FC236}">
                <a16:creationId xmlns:a16="http://schemas.microsoft.com/office/drawing/2014/main" id="{40D62682-53C1-0075-D0F9-0D9D9A4958BC}"/>
              </a:ext>
            </a:extLst>
          </p:cNvPr>
          <p:cNvGraphicFramePr/>
          <p:nvPr>
            <p:extLst>
              <p:ext uri="{D42A27DB-BD31-4B8C-83A1-F6EECF244321}">
                <p14:modId xmlns:p14="http://schemas.microsoft.com/office/powerpoint/2010/main" val="1213785971"/>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6713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lt 3">
            <a:extLst>
              <a:ext uri="{FF2B5EF4-FFF2-40B4-BE49-F238E27FC236}">
                <a16:creationId xmlns:a16="http://schemas.microsoft.com/office/drawing/2014/main" id="{1396C049-8932-7F43-883F-400BB04E08C9}"/>
              </a:ext>
            </a:extLst>
          </p:cNvPr>
          <p:cNvPicPr>
            <a:picLocks noChangeAspect="1"/>
          </p:cNvPicPr>
          <p:nvPr/>
        </p:nvPicPr>
        <p:blipFill>
          <a:blip r:embed="rId2">
            <a:extLst>
              <a:ext uri="{28A0092B-C50C-407E-A947-70E740481C1C}">
                <a14:useLocalDpi xmlns:a14="http://schemas.microsoft.com/office/drawing/2010/main" val="0"/>
              </a:ext>
            </a:extLst>
          </a:blip>
          <a:srcRect t="22673" b="2327"/>
          <a:stretch>
            <a:fillRect/>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Pealkiri 1">
            <a:extLst>
              <a:ext uri="{FF2B5EF4-FFF2-40B4-BE49-F238E27FC236}">
                <a16:creationId xmlns:a16="http://schemas.microsoft.com/office/drawing/2014/main" id="{61306136-BFC0-DF53-27CE-2C08072CD6EF}"/>
              </a:ext>
            </a:extLst>
          </p:cNvPr>
          <p:cNvSpPr>
            <a:spLocks noGrp="1"/>
          </p:cNvSpPr>
          <p:nvPr>
            <p:ph type="title"/>
          </p:nvPr>
        </p:nvSpPr>
        <p:spPr>
          <a:xfrm>
            <a:off x="704088" y="871759"/>
            <a:ext cx="5067300" cy="3497042"/>
          </a:xfrm>
        </p:spPr>
        <p:txBody>
          <a:bodyPr vert="horz" lIns="91440" tIns="45720" rIns="91440" bIns="45720" rtlCol="0" anchor="t">
            <a:normAutofit/>
          </a:bodyPr>
          <a:lstStyle/>
          <a:p>
            <a:r>
              <a:rPr lang="en-US" sz="5400" b="1">
                <a:solidFill>
                  <a:srgbClr val="FFFFFF"/>
                </a:solidFill>
              </a:rPr>
              <a:t>Taani viimane allveelaev</a:t>
            </a:r>
          </a:p>
        </p:txBody>
      </p:sp>
      <p:cxnSp>
        <p:nvCxnSpPr>
          <p:cNvPr id="17" name="Straight Connector 16">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588465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D2E2F6D9-F9F0-47A2-A074-0A6B79B647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65DF4B1-F551-4918-A8AC-57E79CC4F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ealkiri 1">
            <a:extLst>
              <a:ext uri="{FF2B5EF4-FFF2-40B4-BE49-F238E27FC236}">
                <a16:creationId xmlns:a16="http://schemas.microsoft.com/office/drawing/2014/main" id="{648BB7D5-B8E0-F84A-BE6D-0D1A8AC0C68C}"/>
              </a:ext>
            </a:extLst>
          </p:cNvPr>
          <p:cNvSpPr>
            <a:spLocks noGrp="1"/>
          </p:cNvSpPr>
          <p:nvPr>
            <p:ph type="title"/>
          </p:nvPr>
        </p:nvSpPr>
        <p:spPr>
          <a:xfrm>
            <a:off x="257048" y="953038"/>
            <a:ext cx="3443043" cy="2374385"/>
          </a:xfrm>
        </p:spPr>
        <p:txBody>
          <a:bodyPr vert="horz" lIns="91440" tIns="45720" rIns="91440" bIns="45720" rtlCol="0" anchor="t">
            <a:normAutofit fontScale="90000"/>
          </a:bodyPr>
          <a:lstStyle/>
          <a:p>
            <a:r>
              <a:rPr lang="en-US" b="1" dirty="0">
                <a:solidFill>
                  <a:srgbClr val="00B0F0"/>
                </a:solidFill>
              </a:rPr>
              <a:t>Balti </a:t>
            </a:r>
            <a:br>
              <a:rPr lang="et-EE" b="1" dirty="0">
                <a:solidFill>
                  <a:srgbClr val="00B0F0"/>
                </a:solidFill>
              </a:rPr>
            </a:br>
            <a:br>
              <a:rPr lang="et-EE" b="1" dirty="0">
                <a:solidFill>
                  <a:srgbClr val="00B0F0"/>
                </a:solidFill>
              </a:rPr>
            </a:br>
            <a:r>
              <a:rPr lang="en-US" b="1" dirty="0" err="1">
                <a:solidFill>
                  <a:srgbClr val="00B0F0"/>
                </a:solidFill>
              </a:rPr>
              <a:t>riikide</a:t>
            </a:r>
            <a:r>
              <a:rPr lang="en-US" b="1" dirty="0">
                <a:solidFill>
                  <a:srgbClr val="00B0F0"/>
                </a:solidFill>
              </a:rPr>
              <a:t> </a:t>
            </a:r>
            <a:br>
              <a:rPr lang="et-EE" b="1" dirty="0">
                <a:solidFill>
                  <a:srgbClr val="00B0F0"/>
                </a:solidFill>
              </a:rPr>
            </a:br>
            <a:br>
              <a:rPr lang="et-EE" b="1" dirty="0">
                <a:solidFill>
                  <a:srgbClr val="00B0F0"/>
                </a:solidFill>
              </a:rPr>
            </a:br>
            <a:r>
              <a:rPr lang="en-US" b="1" dirty="0" err="1">
                <a:solidFill>
                  <a:srgbClr val="00B0F0"/>
                </a:solidFill>
              </a:rPr>
              <a:t>koostöö</a:t>
            </a:r>
            <a:endParaRPr lang="en-US" b="1" dirty="0">
              <a:solidFill>
                <a:srgbClr val="00B0F0"/>
              </a:solidFill>
            </a:endParaRPr>
          </a:p>
        </p:txBody>
      </p:sp>
      <p:cxnSp>
        <p:nvCxnSpPr>
          <p:cNvPr id="39" name="Straight Connector 38">
            <a:extLst>
              <a:ext uri="{FF2B5EF4-FFF2-40B4-BE49-F238E27FC236}">
                <a16:creationId xmlns:a16="http://schemas.microsoft.com/office/drawing/2014/main" id="{20EEADAF-D8D3-450B-A46D-DE8E54173E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lt 3">
            <a:extLst>
              <a:ext uri="{FF2B5EF4-FFF2-40B4-BE49-F238E27FC236}">
                <a16:creationId xmlns:a16="http://schemas.microsoft.com/office/drawing/2014/main" id="{F1740008-CF92-33D5-5ABA-EAF99F007301}"/>
              </a:ext>
            </a:extLst>
          </p:cNvPr>
          <p:cNvPicPr>
            <a:picLocks noChangeAspect="1"/>
          </p:cNvPicPr>
          <p:nvPr/>
        </p:nvPicPr>
        <p:blipFill>
          <a:blip r:embed="rId2" cstate="print">
            <a:extLst>
              <a:ext uri="{28A0092B-C50C-407E-A947-70E740481C1C}">
                <a14:useLocalDpi xmlns:a14="http://schemas.microsoft.com/office/drawing/2010/main" val="0"/>
              </a:ext>
            </a:extLst>
          </a:blip>
          <a:srcRect r="13878"/>
          <a:stretch>
            <a:fillRect/>
          </a:stretch>
        </p:blipFill>
        <p:spPr>
          <a:xfrm>
            <a:off x="2546876" y="5080"/>
            <a:ext cx="4615923" cy="6858001"/>
          </a:xfrm>
          <a:prstGeom prst="rect">
            <a:avLst/>
          </a:prstGeom>
        </p:spPr>
      </p:pic>
      <p:pic>
        <p:nvPicPr>
          <p:cNvPr id="6" name="Pilt 5">
            <a:extLst>
              <a:ext uri="{FF2B5EF4-FFF2-40B4-BE49-F238E27FC236}">
                <a16:creationId xmlns:a16="http://schemas.microsoft.com/office/drawing/2014/main" id="{5F58164F-FD87-5F07-7343-D0470F531E0E}"/>
              </a:ext>
            </a:extLst>
          </p:cNvPr>
          <p:cNvPicPr>
            <a:picLocks noChangeAspect="1"/>
          </p:cNvPicPr>
          <p:nvPr/>
        </p:nvPicPr>
        <p:blipFill>
          <a:blip r:embed="rId3" cstate="print">
            <a:extLst>
              <a:ext uri="{28A0092B-C50C-407E-A947-70E740481C1C}">
                <a14:useLocalDpi xmlns:a14="http://schemas.microsoft.com/office/drawing/2010/main" val="0"/>
              </a:ext>
            </a:extLst>
          </a:blip>
          <a:srcRect l="2520" r="10504"/>
          <a:stretch>
            <a:fillRect/>
          </a:stretch>
        </p:blipFill>
        <p:spPr>
          <a:xfrm>
            <a:off x="7335520" y="-1"/>
            <a:ext cx="4856480" cy="6858001"/>
          </a:xfrm>
          <a:prstGeom prst="rect">
            <a:avLst/>
          </a:prstGeom>
        </p:spPr>
      </p:pic>
    </p:spTree>
    <p:extLst>
      <p:ext uri="{BB962C8B-B14F-4D97-AF65-F5344CB8AC3E}">
        <p14:creationId xmlns:p14="http://schemas.microsoft.com/office/powerpoint/2010/main" val="405175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lt 2">
            <a:extLst>
              <a:ext uri="{FF2B5EF4-FFF2-40B4-BE49-F238E27FC236}">
                <a16:creationId xmlns:a16="http://schemas.microsoft.com/office/drawing/2014/main" id="{7E9E03EE-9EA6-B37D-633C-76405C1EEC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2400" y="1181100"/>
            <a:ext cx="9347200" cy="4495800"/>
          </a:xfrm>
          <a:prstGeom prst="rect">
            <a:avLst/>
          </a:prstGeom>
        </p:spPr>
      </p:pic>
    </p:spTree>
    <p:extLst>
      <p:ext uri="{BB962C8B-B14F-4D97-AF65-F5344CB8AC3E}">
        <p14:creationId xmlns:p14="http://schemas.microsoft.com/office/powerpoint/2010/main" val="3123522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C849A5D-5E25-0E84-3DBC-EE44028AD949}"/>
              </a:ext>
            </a:extLst>
          </p:cNvPr>
          <p:cNvSpPr>
            <a:spLocks noGrp="1"/>
          </p:cNvSpPr>
          <p:nvPr>
            <p:ph type="title"/>
          </p:nvPr>
        </p:nvSpPr>
        <p:spPr>
          <a:xfrm>
            <a:off x="700635" y="914400"/>
            <a:ext cx="10691265" cy="707571"/>
          </a:xfrm>
        </p:spPr>
        <p:txBody>
          <a:bodyPr>
            <a:normAutofit fontScale="90000"/>
          </a:bodyPr>
          <a:lstStyle/>
          <a:p>
            <a:pPr algn="ctr"/>
            <a:r>
              <a:rPr lang="et-EE" sz="5300" dirty="0"/>
              <a:t>TULEVIKUVISIOON</a:t>
            </a:r>
            <a:br>
              <a:rPr lang="et-EE" sz="5300" dirty="0"/>
            </a:br>
            <a:br>
              <a:rPr lang="et-EE" sz="5300" dirty="0"/>
            </a:br>
            <a:br>
              <a:rPr lang="et-EE" sz="5300" dirty="0"/>
            </a:br>
            <a:br>
              <a:rPr lang="et-EE" sz="5300" dirty="0"/>
            </a:br>
            <a:br>
              <a:rPr lang="et-EE" sz="5300" dirty="0"/>
            </a:br>
            <a:br>
              <a:rPr lang="et-EE" sz="5300" dirty="0"/>
            </a:br>
            <a:br>
              <a:rPr lang="et-EE" dirty="0"/>
            </a:br>
            <a:endParaRPr lang="et-EE" dirty="0"/>
          </a:p>
        </p:txBody>
      </p:sp>
      <p:sp>
        <p:nvSpPr>
          <p:cNvPr id="4" name="TextBox 3">
            <a:extLst>
              <a:ext uri="{FF2B5EF4-FFF2-40B4-BE49-F238E27FC236}">
                <a16:creationId xmlns:a16="http://schemas.microsoft.com/office/drawing/2014/main" id="{A33D150B-0A5E-4C7F-7297-789FBD363BFA}"/>
              </a:ext>
            </a:extLst>
          </p:cNvPr>
          <p:cNvSpPr txBox="1"/>
          <p:nvPr/>
        </p:nvSpPr>
        <p:spPr>
          <a:xfrm>
            <a:off x="968827" y="2396669"/>
            <a:ext cx="10691265" cy="2862322"/>
          </a:xfrm>
          <a:prstGeom prst="rect">
            <a:avLst/>
          </a:prstGeom>
          <a:noFill/>
        </p:spPr>
        <p:txBody>
          <a:bodyPr wrap="square">
            <a:spAutoFit/>
          </a:bodyPr>
          <a:lstStyle/>
          <a:p>
            <a:pPr algn="ctr">
              <a:buNone/>
            </a:pPr>
            <a:r>
              <a:rPr lang="et-EE" sz="3600" kern="150" dirty="0">
                <a:solidFill>
                  <a:srgbClr val="0070C0"/>
                </a:solidFill>
                <a:effectLst/>
                <a:latin typeface="Arial" panose="020B0604020202020204" pitchFamily="34" charset="0"/>
                <a:ea typeface="SimSun" panose="02010600030101010101" pitchFamily="2" charset="-122"/>
                <a:cs typeface="Lucida Sans" panose="020B0602030504020204" pitchFamily="34" charset="0"/>
              </a:rPr>
              <a:t>Meie oma Ida&lt;&gt;Lääne silla geograafiat muuda ei saa, see on looduse ja esiisade paika pandud, samas iseenda maksimumi andes teame, et sõltumata halast selle ümber kehtib NATO alusdokument ning sellega koos ka USA tuumavari.</a:t>
            </a:r>
            <a:endParaRPr lang="et-EE" sz="3600" kern="150" dirty="0">
              <a:solidFill>
                <a:srgbClr val="0070C0"/>
              </a:solidFill>
              <a:effectLst/>
              <a:latin typeface="Times New Roman" panose="02020603050405020304" pitchFamily="18" charset="0"/>
              <a:ea typeface="SimSun" panose="02010600030101010101" pitchFamily="2" charset="-122"/>
              <a:cs typeface="Lucida Sans" panose="020B0602030504020204" pitchFamily="34" charset="0"/>
            </a:endParaRPr>
          </a:p>
        </p:txBody>
      </p:sp>
      <p:sp>
        <p:nvSpPr>
          <p:cNvPr id="5" name="TextBox 4">
            <a:extLst>
              <a:ext uri="{FF2B5EF4-FFF2-40B4-BE49-F238E27FC236}">
                <a16:creationId xmlns:a16="http://schemas.microsoft.com/office/drawing/2014/main" id="{6B28C394-B47E-245A-C3B6-F26680FB6769}"/>
              </a:ext>
            </a:extLst>
          </p:cNvPr>
          <p:cNvSpPr txBox="1"/>
          <p:nvPr/>
        </p:nvSpPr>
        <p:spPr>
          <a:xfrm>
            <a:off x="-26673175" y="-4050901"/>
            <a:ext cx="64408050" cy="584775"/>
          </a:xfrm>
          <a:prstGeom prst="rect">
            <a:avLst/>
          </a:prstGeom>
          <a:noFill/>
        </p:spPr>
        <p:txBody>
          <a:bodyPr wrap="square">
            <a:spAutoFit/>
          </a:bodyPr>
          <a:lstStyle/>
          <a:p>
            <a:pPr algn="ctr">
              <a:buNone/>
            </a:pPr>
            <a:r>
              <a:rPr lang="et-EE" sz="3200" kern="150" dirty="0">
                <a:solidFill>
                  <a:srgbClr val="0070C0"/>
                </a:solidFill>
                <a:effectLst/>
                <a:latin typeface="Arial" panose="020B0604020202020204" pitchFamily="34" charset="0"/>
                <a:ea typeface="SimSun" panose="02010600030101010101" pitchFamily="2" charset="-122"/>
                <a:cs typeface="Lucida Sans" panose="020B0602030504020204" pitchFamily="34" charset="0"/>
              </a:rPr>
              <a:t>Meie oma Ida&lt;&gt;Lääne silla geograafiat me muuda ei saa, see on looduse, esiisade või olgu siis kasvõi jumalast paika pandud, samas iseenda maksimumi andes teame, et sõltumata halast selle ümber kehtib NATO alusdokument ning sellega koos ka USA tuumavari.</a:t>
            </a:r>
            <a:endParaRPr lang="et-EE" sz="3200" kern="150" dirty="0">
              <a:solidFill>
                <a:srgbClr val="0070C0"/>
              </a:solidFill>
              <a:effectLst/>
              <a:latin typeface="Times New Roman" panose="02020603050405020304" pitchFamily="18" charset="0"/>
              <a:ea typeface="SimSun" panose="02010600030101010101" pitchFamily="2" charset="-122"/>
              <a:cs typeface="Lucida Sans" panose="020B0602030504020204" pitchFamily="34" charset="0"/>
            </a:endParaRPr>
          </a:p>
        </p:txBody>
      </p:sp>
    </p:spTree>
    <p:extLst>
      <p:ext uri="{BB962C8B-B14F-4D97-AF65-F5344CB8AC3E}">
        <p14:creationId xmlns:p14="http://schemas.microsoft.com/office/powerpoint/2010/main" val="1473991696"/>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emplate>office theme</Template>
  <TotalTime>2985</TotalTime>
  <Words>254</Words>
  <Application>Microsoft Office PowerPoint</Application>
  <PresentationFormat>Laiekraan</PresentationFormat>
  <Paragraphs>18</Paragraphs>
  <Slides>10</Slides>
  <Notes>0</Notes>
  <HiddenSlides>0</HiddenSlides>
  <MMClips>0</MMClips>
  <ScaleCrop>false</ScaleCrop>
  <HeadingPairs>
    <vt:vector size="6" baseType="variant">
      <vt:variant>
        <vt:lpstr>Kasutatud fondid</vt:lpstr>
      </vt:variant>
      <vt:variant>
        <vt:i4>4</vt:i4>
      </vt:variant>
      <vt:variant>
        <vt:lpstr>Kujundus</vt:lpstr>
      </vt:variant>
      <vt:variant>
        <vt:i4>1</vt:i4>
      </vt:variant>
      <vt:variant>
        <vt:lpstr>Slaidipealkirjad</vt:lpstr>
      </vt:variant>
      <vt:variant>
        <vt:i4>10</vt:i4>
      </vt:variant>
    </vt:vector>
  </HeadingPairs>
  <TitlesOfParts>
    <vt:vector size="15" baseType="lpstr">
      <vt:lpstr>Arial</vt:lpstr>
      <vt:lpstr>Calisto MT</vt:lpstr>
      <vt:lpstr>Times New Roman</vt:lpstr>
      <vt:lpstr>Univers Condensed</vt:lpstr>
      <vt:lpstr>ChronicleVTI</vt:lpstr>
      <vt:lpstr>Riigi julgeoleku ja -kaitse paradigmad 1991 ja 2031. </vt:lpstr>
      <vt:lpstr>PowerPointi esitlus</vt:lpstr>
      <vt:lpstr>PowerPointi esitlus</vt:lpstr>
      <vt:lpstr>ESIMENE „RIIGIKAITSEALANE“  ÕIGUSAKT 11. aprill 1990</vt:lpstr>
      <vt:lpstr>  M u r d e l i s e    a j a  t a ust    ja  p õ h j u s e d</vt:lpstr>
      <vt:lpstr>Taani viimane allveelaev</vt:lpstr>
      <vt:lpstr>Balti   riikide   koostöö</vt:lpstr>
      <vt:lpstr>PowerPointi esitlus</vt:lpstr>
      <vt:lpstr>TULEVIKUVISIOON       </vt:lpstr>
      <vt:lpstr>TÄNAN TÄHELEPANU EEST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Kasutaja</dc:creator>
  <cp:lastModifiedBy>Ants V</cp:lastModifiedBy>
  <cp:revision>14</cp:revision>
  <dcterms:created xsi:type="dcterms:W3CDTF">2026-07-06T21:27:28Z</dcterms:created>
  <dcterms:modified xsi:type="dcterms:W3CDTF">2026-08-28T08:18:30Z</dcterms:modified>
</cp:coreProperties>
</file>